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A3AB-EF87-431A-8789-4507BDD8D434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3B9D-7B9C-4704-A9A9-83DE3530FD8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635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49E74-7053-4001-B5B8-41E895278738}" type="slidenum">
              <a:rPr lang="en-US"/>
              <a:pPr/>
              <a:t>3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line is made up of many dots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76A4A-88D3-453E-962D-04E66C318CD7}" type="slidenum">
              <a:rPr lang="en-US"/>
              <a:pPr/>
              <a:t>15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Artist uses wavy lines to show the </a:t>
            </a:r>
          </a:p>
          <a:p>
            <a:r>
              <a:rPr lang="en-US">
                <a:cs typeface="Arial" charset="0"/>
              </a:rPr>
              <a:t>● </a:t>
            </a:r>
            <a:r>
              <a:rPr lang="en-US"/>
              <a:t>direction of the wind in the skies and</a:t>
            </a:r>
          </a:p>
          <a:p>
            <a:r>
              <a:rPr lang="en-US">
                <a:cs typeface="Arial" charset="0"/>
              </a:rPr>
              <a:t>● the </a:t>
            </a:r>
            <a:r>
              <a:rPr lang="en-US"/>
              <a:t>splashing power of the waves</a:t>
            </a:r>
          </a:p>
          <a:p>
            <a:endParaRPr lang="en-US"/>
          </a:p>
          <a:p>
            <a:r>
              <a:rPr lang="en-US"/>
              <a:t>This shows that lines can convey feelings.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2CE7F-760E-4BBF-AA81-EC6CCC5F12FB}" type="slidenum">
              <a:rPr lang="en-US"/>
              <a:pPr/>
              <a:t>20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b="1">
                <a:solidFill>
                  <a:srgbClr val="FDE555"/>
                </a:solidFill>
              </a:rPr>
              <a:t>What kind of lines can we see here?</a:t>
            </a:r>
          </a:p>
          <a:p>
            <a:pPr marL="228600" indent="-228600">
              <a:buFontTx/>
              <a:buAutoNum type="arabicPeriod"/>
            </a:pPr>
            <a:r>
              <a:rPr lang="en-US">
                <a:solidFill>
                  <a:srgbClr val="FDE555"/>
                </a:solidFill>
              </a:rPr>
              <a:t>Straight, parallel lines</a:t>
            </a:r>
          </a:p>
          <a:p>
            <a:pPr marL="228600" indent="-228600">
              <a:buFontTx/>
              <a:buAutoNum type="arabicPeriod"/>
            </a:pPr>
            <a:r>
              <a:rPr lang="en-US">
                <a:solidFill>
                  <a:srgbClr val="FDE555"/>
                </a:solidFill>
              </a:rPr>
              <a:t>Vertical &amp; horizontal lines</a:t>
            </a:r>
          </a:p>
          <a:p>
            <a:pPr marL="228600" indent="-228600">
              <a:buFontTx/>
              <a:buAutoNum type="arabicPeriod"/>
            </a:pPr>
            <a:r>
              <a:rPr lang="en-US">
                <a:solidFill>
                  <a:srgbClr val="FDE555"/>
                </a:solidFill>
              </a:rPr>
              <a:t>Dashed lines</a:t>
            </a:r>
          </a:p>
          <a:p>
            <a:pPr marL="228600" indent="-228600">
              <a:buFontTx/>
              <a:buAutoNum type="arabicPeriod"/>
            </a:pPr>
            <a:r>
              <a:rPr lang="en-US">
                <a:solidFill>
                  <a:srgbClr val="FDE555"/>
                </a:solidFill>
              </a:rPr>
              <a:t>Zig-zags</a:t>
            </a:r>
          </a:p>
          <a:p>
            <a:pPr marL="228600" indent="-228600">
              <a:buFontTx/>
              <a:buAutoNum type="arabicPeriod"/>
            </a:pPr>
            <a:r>
              <a:rPr lang="en-US">
                <a:solidFill>
                  <a:srgbClr val="FDE555"/>
                </a:solidFill>
              </a:rPr>
              <a:t>Thick and thin lines</a:t>
            </a:r>
          </a:p>
          <a:p>
            <a:pPr marL="228600" indent="-228600">
              <a:buFontTx/>
              <a:buAutoNum type="arabicPeriod"/>
            </a:pPr>
            <a:r>
              <a:rPr lang="en-US">
                <a:solidFill>
                  <a:srgbClr val="FDE555"/>
                </a:solidFill>
              </a:rPr>
              <a:t>Spirals and curvy lines</a:t>
            </a:r>
          </a:p>
          <a:p>
            <a:pPr marL="228600" indent="-228600">
              <a:buFontTx/>
              <a:buAutoNum type="arabicPeriod"/>
            </a:pPr>
            <a:r>
              <a:rPr lang="en-US">
                <a:solidFill>
                  <a:srgbClr val="FDE555"/>
                </a:solidFill>
              </a:rPr>
              <a:t>Dotted lines</a:t>
            </a:r>
          </a:p>
          <a:p>
            <a:pPr marL="228600" indent="-228600">
              <a:buFontTx/>
              <a:buAutoNum type="arabicPeriod"/>
            </a:pPr>
            <a:r>
              <a:rPr lang="en-US">
                <a:solidFill>
                  <a:srgbClr val="FDE555"/>
                </a:solidFill>
              </a:rPr>
              <a:t>Outlines</a:t>
            </a:r>
          </a:p>
          <a:p>
            <a:pPr marL="228600" indent="-228600">
              <a:buFontTx/>
              <a:buAutoNum type="arabicPeriod"/>
            </a:pPr>
            <a:endParaRPr lang="en-US">
              <a:solidFill>
                <a:srgbClr val="FDE555"/>
              </a:solidFill>
            </a:endParaRPr>
          </a:p>
          <a:p>
            <a:pPr marL="228600" indent="-228600">
              <a:buFontTx/>
              <a:buAutoNum type="arabicPeriod"/>
            </a:pPr>
            <a:endParaRPr lang="en-US">
              <a:solidFill>
                <a:srgbClr val="FDE555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BAA2D-0998-451C-9942-DE2F0438BD6C}" type="slidenum">
              <a:rPr lang="en-US"/>
              <a:pPr/>
              <a:t>4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solidFill>
                  <a:srgbClr val="99CCFF"/>
                </a:solidFill>
              </a:rPr>
              <a:t>Many dots</a:t>
            </a:r>
            <a:r>
              <a:rPr lang="en-US" altLang="zh-CN">
                <a:solidFill>
                  <a:srgbClr val="FF9900"/>
                </a:solidFill>
              </a:rPr>
              <a:t> </a:t>
            </a:r>
            <a:r>
              <a:rPr lang="en-US" altLang="zh-CN">
                <a:solidFill>
                  <a:srgbClr val="99CCFF"/>
                </a:solidFill>
              </a:rPr>
              <a:t>are</a:t>
            </a:r>
            <a:r>
              <a:rPr lang="en-US" altLang="zh-CN">
                <a:solidFill>
                  <a:srgbClr val="FF9900"/>
                </a:solidFill>
              </a:rPr>
              <a:t> </a:t>
            </a:r>
            <a:r>
              <a:rPr lang="en-US" altLang="zh-CN">
                <a:solidFill>
                  <a:srgbClr val="8FCCD1"/>
                </a:solidFill>
              </a:rPr>
              <a:t>put together</a:t>
            </a:r>
            <a:r>
              <a:rPr lang="en-US" altLang="zh-CN">
                <a:solidFill>
                  <a:srgbClr val="FF9900"/>
                </a:solidFill>
              </a:rPr>
              <a:t> </a:t>
            </a:r>
          </a:p>
          <a:p>
            <a:r>
              <a:rPr lang="en-US" altLang="zh-CN">
                <a:solidFill>
                  <a:srgbClr val="99CCFF"/>
                </a:solidFill>
              </a:rPr>
              <a:t>to form a</a:t>
            </a:r>
            <a:r>
              <a:rPr lang="en-US" altLang="zh-CN">
                <a:solidFill>
                  <a:srgbClr val="FF9900"/>
                </a:solidFill>
              </a:rPr>
              <a:t> </a:t>
            </a:r>
            <a:r>
              <a:rPr lang="en-US" altLang="zh-CN" b="1">
                <a:solidFill>
                  <a:srgbClr val="3366FF"/>
                </a:solidFill>
              </a:rPr>
              <a:t>shape.. Triangle.</a:t>
            </a:r>
          </a:p>
          <a:p>
            <a:endParaRPr lang="en-US" altLang="zh-CN" b="1">
              <a:solidFill>
                <a:srgbClr val="3366FF"/>
              </a:solidFill>
            </a:endParaRPr>
          </a:p>
          <a:p>
            <a:r>
              <a:rPr lang="en-US" altLang="zh-CN" b="1">
                <a:solidFill>
                  <a:srgbClr val="3366FF"/>
                </a:solidFill>
              </a:rPr>
              <a:t>Human eyes tend to join the dots that we see together</a:t>
            </a:r>
          </a:p>
          <a:p>
            <a:r>
              <a:rPr lang="en-US" altLang="zh-CN" b="1">
                <a:solidFill>
                  <a:srgbClr val="3366FF"/>
                </a:solidFill>
              </a:rPr>
              <a:t>to form into something with more meaning.</a:t>
            </a:r>
            <a:endParaRPr lang="en-US">
              <a:solidFill>
                <a:srgbClr val="3366FF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8E2C6-4B2E-4CE8-AE12-A2379B7752B9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zh-CN">
                <a:solidFill>
                  <a:srgbClr val="99CCFF"/>
                </a:solidFill>
              </a:rPr>
              <a:t>or an</a:t>
            </a:r>
            <a:r>
              <a:rPr lang="en-US" altLang="zh-CN">
                <a:solidFill>
                  <a:srgbClr val="FF9900"/>
                </a:solidFill>
              </a:rPr>
              <a:t> </a:t>
            </a:r>
            <a:r>
              <a:rPr lang="en-US" altLang="zh-CN" b="1">
                <a:solidFill>
                  <a:srgbClr val="3366FF"/>
                </a:solidFill>
              </a:rPr>
              <a:t>image</a:t>
            </a:r>
          </a:p>
          <a:p>
            <a:pPr>
              <a:spcBef>
                <a:spcPct val="0"/>
              </a:spcBef>
            </a:pPr>
            <a:endParaRPr lang="en-US" altLang="zh-CN" b="1">
              <a:solidFill>
                <a:srgbClr val="3366FF"/>
              </a:solidFill>
            </a:endParaRPr>
          </a:p>
          <a:p>
            <a:r>
              <a:rPr lang="en-US" altLang="zh-CN">
                <a:solidFill>
                  <a:srgbClr val="FFCC00"/>
                </a:solidFill>
              </a:rPr>
              <a:t>A </a:t>
            </a:r>
            <a:r>
              <a:rPr lang="en-US" altLang="zh-CN">
                <a:solidFill>
                  <a:srgbClr val="99CCFF"/>
                </a:solidFill>
              </a:rPr>
              <a:t>line of</a:t>
            </a:r>
            <a:r>
              <a:rPr lang="en-US" altLang="zh-CN">
                <a:solidFill>
                  <a:srgbClr val="FFCC00"/>
                </a:solidFill>
              </a:rPr>
              <a:t> </a:t>
            </a:r>
            <a:r>
              <a:rPr lang="en-US" altLang="zh-CN">
                <a:solidFill>
                  <a:srgbClr val="99CCFF"/>
                </a:solidFill>
              </a:rPr>
              <a:t>dots</a:t>
            </a:r>
          </a:p>
          <a:p>
            <a:r>
              <a:rPr lang="en-US" altLang="zh-CN">
                <a:solidFill>
                  <a:srgbClr val="FFCC00"/>
                </a:solidFill>
              </a:rPr>
              <a:t>creates </a:t>
            </a:r>
          </a:p>
          <a:p>
            <a:r>
              <a:rPr lang="en-US" altLang="zh-CN">
                <a:solidFill>
                  <a:srgbClr val="FFCC00"/>
                </a:solidFill>
              </a:rPr>
              <a:t>a direction.</a:t>
            </a:r>
          </a:p>
          <a:p>
            <a:endParaRPr lang="en-US" altLang="zh-CN">
              <a:solidFill>
                <a:srgbClr val="FFCC00"/>
              </a:solidFill>
            </a:endParaRPr>
          </a:p>
          <a:p>
            <a:r>
              <a:rPr lang="en-US" altLang="zh-CN">
                <a:solidFill>
                  <a:srgbClr val="FFCC00"/>
                </a:solidFill>
              </a:rPr>
              <a:t>You can use dots to</a:t>
            </a:r>
          </a:p>
          <a:p>
            <a:r>
              <a:rPr lang="en-US" altLang="zh-CN">
                <a:solidFill>
                  <a:srgbClr val="EEAA00"/>
                </a:solidFill>
              </a:rPr>
              <a:t>design</a:t>
            </a:r>
            <a:r>
              <a:rPr lang="en-US" altLang="zh-CN">
                <a:solidFill>
                  <a:srgbClr val="FFCC00"/>
                </a:solidFill>
              </a:rPr>
              <a:t>.</a:t>
            </a:r>
            <a:endParaRPr lang="en-US">
              <a:solidFill>
                <a:srgbClr val="FFCC00"/>
              </a:solidFill>
            </a:endParaRPr>
          </a:p>
          <a:p>
            <a:pPr>
              <a:spcBef>
                <a:spcPct val="0"/>
              </a:spcBef>
            </a:pPr>
            <a:endParaRPr lang="en-US" b="1">
              <a:solidFill>
                <a:srgbClr val="3366FF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56EE3-A65E-4DED-AB8B-0D69719086CC}" type="slidenum">
              <a:rPr lang="en-US"/>
              <a:pPr/>
              <a:t>6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>
                <a:solidFill>
                  <a:schemeClr val="folHlink"/>
                </a:solidFill>
              </a:rPr>
              <a:t>Lines can be found </a:t>
            </a:r>
            <a:br>
              <a:rPr lang="en-US" altLang="zh-CN" sz="1000">
                <a:solidFill>
                  <a:schemeClr val="folHlink"/>
                </a:solidFill>
              </a:rPr>
            </a:br>
            <a:r>
              <a:rPr lang="en-US" altLang="zh-CN" sz="1600">
                <a:solidFill>
                  <a:srgbClr val="009900"/>
                </a:solidFill>
              </a:rPr>
              <a:t>everywhere </a:t>
            </a:r>
            <a:r>
              <a:rPr lang="en-US" altLang="zh-CN" sz="1600">
                <a:solidFill>
                  <a:srgbClr val="009900"/>
                </a:solidFill>
                <a:latin typeface="Arial Black" pitchFamily="34" charset="0"/>
              </a:rPr>
              <a:t>&amp;</a:t>
            </a:r>
            <a:r>
              <a:rPr lang="en-US" altLang="zh-CN" sz="1600">
                <a:solidFill>
                  <a:srgbClr val="009900"/>
                </a:solidFill>
              </a:rPr>
              <a:t> anywhere</a:t>
            </a:r>
            <a:endParaRPr lang="en-US" sz="1600">
              <a:solidFill>
                <a:srgbClr val="0099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9EBB1-9E00-4F7B-947F-72D6D38D609F}" type="slidenum">
              <a:rPr lang="en-US"/>
              <a:pPr/>
              <a:t>7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animals </a:t>
            </a:r>
          </a:p>
          <a:p>
            <a:pPr>
              <a:spcBef>
                <a:spcPct val="0"/>
              </a:spcBef>
            </a:pPr>
            <a:r>
              <a:rPr lang="en-US" altLang="zh-CN" b="1">
                <a:solidFill>
                  <a:schemeClr val="bg2"/>
                </a:solidFill>
              </a:rPr>
              <a:t>as strips on a zebra</a:t>
            </a:r>
            <a:endParaRPr 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64F7A-7B66-45E1-9B30-4436C17839F1}" type="slidenum">
              <a:rPr lang="en-US"/>
              <a:pPr/>
              <a:t>8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plants</a:t>
            </a:r>
          </a:p>
          <a:p>
            <a:r>
              <a:rPr lang="en-US" altLang="zh-CN" b="1">
                <a:solidFill>
                  <a:schemeClr val="bg2"/>
                </a:solidFill>
              </a:rPr>
              <a:t>as the shape of the </a:t>
            </a:r>
          </a:p>
          <a:p>
            <a:r>
              <a:rPr lang="en-US" altLang="zh-CN" b="1">
                <a:solidFill>
                  <a:schemeClr val="bg2"/>
                </a:solidFill>
              </a:rPr>
              <a:t>mushroom itself</a:t>
            </a:r>
            <a:endParaRPr lang="en-US" b="1">
              <a:solidFill>
                <a:schemeClr val="bg2"/>
              </a:solidFill>
            </a:endParaRPr>
          </a:p>
          <a:p>
            <a:endParaRPr lang="en-US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FED49-DE43-459F-A046-1561C4FE1AE4}" type="slidenum">
              <a:rPr lang="en-US"/>
              <a:pPr/>
              <a:t>9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kind of lines can we see here?</a:t>
            </a:r>
          </a:p>
          <a:p>
            <a:pPr>
              <a:buFontTx/>
              <a:buChar char="-"/>
            </a:pPr>
            <a:r>
              <a:rPr lang="en-US"/>
              <a:t>Straight lines</a:t>
            </a:r>
          </a:p>
          <a:p>
            <a:pPr>
              <a:buFontTx/>
              <a:buChar char="-"/>
            </a:pPr>
            <a:r>
              <a:rPr lang="en-US"/>
              <a:t>Curvy lines</a:t>
            </a:r>
          </a:p>
          <a:p>
            <a:pPr>
              <a:buFontTx/>
              <a:buChar char="-"/>
            </a:pPr>
            <a:r>
              <a:rPr lang="en-US"/>
              <a:t>Thick &amp; Thin lines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68091-F2F4-4580-B9FD-285C2625A4EE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>
                <a:solidFill>
                  <a:schemeClr val="folHlink"/>
                </a:solidFill>
              </a:rPr>
              <a:t>What are the </a:t>
            </a:r>
          </a:p>
          <a:p>
            <a:r>
              <a:rPr lang="en-US" altLang="zh-CN" sz="1000">
                <a:solidFill>
                  <a:schemeClr val="folHlink"/>
                </a:solidFill>
              </a:rPr>
              <a:t>Different types of lines?</a:t>
            </a:r>
            <a:endParaRPr lang="en-US" sz="1600">
              <a:solidFill>
                <a:srgbClr val="0099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937EF-0048-44B2-91E8-319411611FBA}" type="slidenum">
              <a:rPr lang="en-US"/>
              <a:pPr/>
              <a:t>12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>
                <a:solidFill>
                  <a:schemeClr val="folHlink"/>
                </a:solidFill>
              </a:rPr>
              <a:t>What are the </a:t>
            </a:r>
          </a:p>
          <a:p>
            <a:r>
              <a:rPr lang="en-US" altLang="zh-CN" sz="1000">
                <a:solidFill>
                  <a:schemeClr val="folHlink"/>
                </a:solidFill>
              </a:rPr>
              <a:t>Different types of lines?</a:t>
            </a:r>
            <a:endParaRPr lang="en-US" sz="1600">
              <a:solidFill>
                <a:srgbClr val="009900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2EB33EC-04B9-48AD-975A-41CBD697E471}" type="datetimeFigureOut">
              <a:rPr lang="en-SG" smtClean="0"/>
              <a:t>31/12/2012</a:t>
            </a:fld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40629E5-625E-497C-BC0D-CE9E2FBADC3D}" type="slidenum">
              <a:rPr lang="en-SG" smtClean="0"/>
              <a:t>‹#›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S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Elements%20of%20Design.ppt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dirty="0" smtClean="0"/>
              <a:t>Contour </a:t>
            </a:r>
            <a:r>
              <a:rPr lang="en-US" sz="7200" dirty="0" smtClean="0"/>
              <a:t>Drawing</a:t>
            </a:r>
          </a:p>
          <a:p>
            <a:pPr marL="0" indent="0">
              <a:buNone/>
            </a:pPr>
            <a:r>
              <a:rPr lang="en-US" dirty="0" smtClean="0"/>
              <a:t>Understand the element of art: </a:t>
            </a:r>
            <a:r>
              <a:rPr lang="en-US" dirty="0" smtClean="0">
                <a:solidFill>
                  <a:srgbClr val="FFFF00"/>
                </a:solidFill>
              </a:rPr>
              <a:t>LINE</a:t>
            </a:r>
            <a:endParaRPr lang="en-S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solidFill>
                  <a:srgbClr val="D1FF4F"/>
                </a:solidFill>
                <a:ea typeface="宋体" pitchFamily="2" charset="-122"/>
              </a:rPr>
              <a:t>What are the</a:t>
            </a:r>
            <a:r>
              <a:rPr lang="en-US" altLang="zh-CN" sz="4000" b="1" dirty="0">
                <a:solidFill>
                  <a:schemeClr val="folHlink"/>
                </a:solidFill>
                <a:ea typeface="宋体" pitchFamily="2" charset="-122"/>
              </a:rPr>
              <a:t> </a:t>
            </a:r>
            <a:br>
              <a:rPr lang="en-US" altLang="zh-CN" sz="4000" b="1" dirty="0">
                <a:solidFill>
                  <a:schemeClr val="folHlink"/>
                </a:solidFill>
                <a:ea typeface="宋体" pitchFamily="2" charset="-122"/>
              </a:rPr>
            </a:br>
            <a:r>
              <a:rPr lang="en-US" altLang="zh-CN" sz="5400" b="1" dirty="0">
                <a:solidFill>
                  <a:schemeClr val="folHlink"/>
                </a:solidFill>
                <a:ea typeface="宋体" pitchFamily="2" charset="-122"/>
              </a:rPr>
              <a:t>different types</a:t>
            </a:r>
            <a:r>
              <a:rPr lang="en-US" altLang="zh-CN" sz="4000" dirty="0">
                <a:solidFill>
                  <a:schemeClr val="folHlink"/>
                </a:solidFill>
                <a:ea typeface="宋体" pitchFamily="2" charset="-122"/>
              </a:rPr>
              <a:t> </a:t>
            </a:r>
            <a:br>
              <a:rPr lang="en-US" altLang="zh-CN" sz="4000" dirty="0">
                <a:solidFill>
                  <a:schemeClr val="folHlink"/>
                </a:solidFill>
                <a:ea typeface="宋体" pitchFamily="2" charset="-122"/>
              </a:rPr>
            </a:br>
            <a:r>
              <a:rPr lang="en-US" altLang="zh-CN" sz="5400" dirty="0">
                <a:solidFill>
                  <a:srgbClr val="009900"/>
                </a:solidFill>
                <a:ea typeface="宋体" pitchFamily="2" charset="-122"/>
              </a:rPr>
              <a:t>of lines?</a:t>
            </a:r>
          </a:p>
        </p:txBody>
      </p:sp>
    </p:spTree>
    <p:extLst>
      <p:ext uri="{BB962C8B-B14F-4D97-AF65-F5344CB8AC3E}">
        <p14:creationId xmlns:p14="http://schemas.microsoft.com/office/powerpoint/2010/main" val="13194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08720"/>
            <a:ext cx="8660705" cy="5688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6030" name="Picture 14" descr="All line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1143000"/>
            <a:ext cx="22479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3" name="Picture 7" descr="All line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"/>
          <a:stretch>
            <a:fillRect/>
          </a:stretch>
        </p:blipFill>
        <p:spPr bwMode="auto">
          <a:xfrm>
            <a:off x="4876800" y="1143000"/>
            <a:ext cx="4035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6" name="Rectangle 10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4800600" cy="457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CN" sz="2800" b="1">
                <a:solidFill>
                  <a:schemeClr val="folHlink"/>
                </a:solidFill>
                <a:ea typeface="宋体" pitchFamily="2" charset="-122"/>
              </a:rPr>
              <a:t>Different types 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of lines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1905000" y="1203325"/>
            <a:ext cx="2355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Straight,</a:t>
            </a:r>
          </a:p>
          <a:p>
            <a:r>
              <a:rPr lang="en-US" sz="2000" b="1">
                <a:solidFill>
                  <a:schemeClr val="bg2"/>
                </a:solidFill>
              </a:rPr>
              <a:t>Thick &amp; Thin lines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3092450" y="2270125"/>
            <a:ext cx="1550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Curvy line, </a:t>
            </a:r>
          </a:p>
          <a:p>
            <a:r>
              <a:rPr lang="en-US" sz="2000" b="1">
                <a:solidFill>
                  <a:schemeClr val="bg2"/>
                </a:solidFill>
              </a:rPr>
              <a:t>Spiral &amp; </a:t>
            </a:r>
          </a:p>
          <a:p>
            <a:r>
              <a:rPr lang="en-US" sz="2000" b="1">
                <a:solidFill>
                  <a:schemeClr val="bg2"/>
                </a:solidFill>
              </a:rPr>
              <a:t>Zig-zag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2057400" y="3810000"/>
            <a:ext cx="175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Dotted &amp; </a:t>
            </a:r>
          </a:p>
          <a:p>
            <a:r>
              <a:rPr lang="en-US" sz="2000" b="1">
                <a:solidFill>
                  <a:schemeClr val="bg2"/>
                </a:solidFill>
              </a:rPr>
              <a:t>Dashed lines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1828800" y="4937125"/>
            <a:ext cx="2805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Horizontal &amp; Vertical, </a:t>
            </a:r>
          </a:p>
          <a:p>
            <a:r>
              <a:rPr lang="en-US" sz="2000" b="1">
                <a:solidFill>
                  <a:schemeClr val="bg2"/>
                </a:solidFill>
              </a:rPr>
              <a:t>Perpendicular lines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1752600" y="6019800"/>
            <a:ext cx="173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Parallel lines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5410200" y="3870325"/>
            <a:ext cx="1438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an</a:t>
            </a:r>
            <a:r>
              <a:rPr lang="en-US" sz="2000" b="1">
                <a:solidFill>
                  <a:schemeClr val="bg2"/>
                </a:solidFill>
              </a:rPr>
              <a:t> Outline</a:t>
            </a:r>
          </a:p>
          <a:p>
            <a:r>
              <a:rPr lang="en-US" sz="2000">
                <a:solidFill>
                  <a:schemeClr val="bg2"/>
                </a:solidFill>
              </a:rPr>
              <a:t>of my hand</a:t>
            </a:r>
          </a:p>
        </p:txBody>
      </p:sp>
    </p:spTree>
    <p:extLst>
      <p:ext uri="{BB962C8B-B14F-4D97-AF65-F5344CB8AC3E}">
        <p14:creationId xmlns:p14="http://schemas.microsoft.com/office/powerpoint/2010/main" val="35303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  <p:bldP spid="86028" grpId="0"/>
      <p:bldP spid="86031" grpId="0"/>
      <p:bldP spid="86032" grpId="0"/>
      <p:bldP spid="86033" grpId="0"/>
      <p:bldP spid="86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solidFill>
                  <a:schemeClr val="folHlink"/>
                </a:solidFill>
                <a:ea typeface="宋体" pitchFamily="2" charset="-122"/>
              </a:rPr>
              <a:t>Lines can convey</a:t>
            </a:r>
            <a:r>
              <a:rPr lang="en-US" altLang="zh-CN" sz="4000" dirty="0">
                <a:solidFill>
                  <a:schemeClr val="folHlink"/>
                </a:solidFill>
                <a:ea typeface="宋体" pitchFamily="2" charset="-122"/>
              </a:rPr>
              <a:t> </a:t>
            </a:r>
            <a:br>
              <a:rPr lang="en-US" altLang="zh-CN" sz="4000" dirty="0">
                <a:solidFill>
                  <a:schemeClr val="folHlink"/>
                </a:solidFill>
                <a:ea typeface="宋体" pitchFamily="2" charset="-122"/>
              </a:rPr>
            </a:br>
            <a:r>
              <a:rPr lang="en-US" altLang="zh-CN" sz="5400" dirty="0">
                <a:solidFill>
                  <a:srgbClr val="009900"/>
                </a:solidFill>
                <a:ea typeface="宋体" pitchFamily="2" charset="-122"/>
              </a:rPr>
              <a:t>feelings</a:t>
            </a:r>
          </a:p>
        </p:txBody>
      </p:sp>
    </p:spTree>
    <p:extLst>
      <p:ext uri="{BB962C8B-B14F-4D97-AF65-F5344CB8AC3E}">
        <p14:creationId xmlns:p14="http://schemas.microsoft.com/office/powerpoint/2010/main" val="32780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line_ha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6200"/>
            <a:ext cx="2857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line_ang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276600"/>
            <a:ext cx="23812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7" name="Picture 7" descr="line_confu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38225"/>
            <a:ext cx="31242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117725" y="1295400"/>
            <a:ext cx="3140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EBCA03"/>
                </a:solidFill>
                <a:latin typeface="Arial Black" pitchFamily="34" charset="0"/>
              </a:rPr>
              <a:t>Curvy Edge</a:t>
            </a:r>
            <a:r>
              <a:rPr lang="en-US" sz="2400" dirty="0">
                <a:solidFill>
                  <a:srgbClr val="EBCA03"/>
                </a:solidFill>
              </a:rPr>
              <a:t> </a:t>
            </a:r>
          </a:p>
          <a:p>
            <a:r>
              <a:rPr lang="en-US" sz="2400" dirty="0">
                <a:solidFill>
                  <a:srgbClr val="EBCA03"/>
                </a:solidFill>
              </a:rPr>
              <a:t>= Happy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2362200" y="3902075"/>
            <a:ext cx="3140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Arial Black" pitchFamily="34" charset="0"/>
              </a:rPr>
              <a:t>Sharp Edge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</a:p>
          <a:p>
            <a:r>
              <a:rPr lang="en-US" sz="2400" dirty="0">
                <a:solidFill>
                  <a:srgbClr val="FF3300"/>
                </a:solidFill>
              </a:rPr>
              <a:t>= Angry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6477000" y="52578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C6600"/>
                </a:solidFill>
                <a:latin typeface="Arial Black" pitchFamily="34" charset="0"/>
              </a:rPr>
              <a:t>Messy Edge</a:t>
            </a:r>
            <a:r>
              <a:rPr lang="en-US" sz="2400" dirty="0">
                <a:solidFill>
                  <a:srgbClr val="CC6600"/>
                </a:solidFill>
              </a:rPr>
              <a:t> </a:t>
            </a:r>
          </a:p>
          <a:p>
            <a:r>
              <a:rPr lang="en-US" sz="2400" dirty="0">
                <a:solidFill>
                  <a:srgbClr val="CC6600"/>
                </a:solidFill>
              </a:rPr>
              <a:t>= Confused</a:t>
            </a:r>
          </a:p>
        </p:txBody>
      </p:sp>
    </p:spTree>
    <p:extLst>
      <p:ext uri="{BB962C8B-B14F-4D97-AF65-F5344CB8AC3E}">
        <p14:creationId xmlns:p14="http://schemas.microsoft.com/office/powerpoint/2010/main" val="12132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  <p:bldP spid="97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143000" y="2743200"/>
            <a:ext cx="6781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Artists' Works</a:t>
            </a:r>
          </a:p>
        </p:txBody>
      </p:sp>
    </p:spTree>
    <p:extLst>
      <p:ext uri="{BB962C8B-B14F-4D97-AF65-F5344CB8AC3E}">
        <p14:creationId xmlns:p14="http://schemas.microsoft.com/office/powerpoint/2010/main" val="21053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0" y="304800"/>
            <a:ext cx="5232400" cy="3968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Lines show splashing power of the waves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0" y="-15875"/>
            <a:ext cx="4800600" cy="3968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Lines show direction of the wind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0" y="685800"/>
            <a:ext cx="45720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Lines can convey feelings - passion</a:t>
            </a:r>
          </a:p>
        </p:txBody>
      </p:sp>
    </p:spTree>
    <p:extLst>
      <p:ext uri="{BB962C8B-B14F-4D97-AF65-F5344CB8AC3E}">
        <p14:creationId xmlns:p14="http://schemas.microsoft.com/office/powerpoint/2010/main" val="41995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/>
      <p:bldP spid="83975" grpId="0" animBg="1"/>
      <p:bldP spid="839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www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>
            <a:fillRect/>
          </a:stretch>
        </p:blipFill>
        <p:spPr>
          <a:xfrm>
            <a:off x="381000" y="381000"/>
            <a:ext cx="6556375" cy="617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505" name="Picture 9" descr="www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7" b="6087"/>
          <a:stretch>
            <a:fillRect/>
          </a:stretch>
        </p:blipFill>
        <p:spPr>
          <a:xfrm>
            <a:off x="6880225" y="381000"/>
            <a:ext cx="1882775" cy="617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0" y="0"/>
            <a:ext cx="40386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Lines can convey our creativity</a:t>
            </a:r>
          </a:p>
        </p:txBody>
      </p:sp>
    </p:spTree>
    <p:extLst>
      <p:ext uri="{BB962C8B-B14F-4D97-AF65-F5344CB8AC3E}">
        <p14:creationId xmlns:p14="http://schemas.microsoft.com/office/powerpoint/2010/main" val="33137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Cyrus_for_Cyrus_by_NormalDevi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0"/>
            <a:ext cx="4852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0" y="0"/>
            <a:ext cx="50292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Lines can convey our love for cartoons</a:t>
            </a:r>
          </a:p>
        </p:txBody>
      </p:sp>
    </p:spTree>
    <p:extLst>
      <p:ext uri="{BB962C8B-B14F-4D97-AF65-F5344CB8AC3E}">
        <p14:creationId xmlns:p14="http://schemas.microsoft.com/office/powerpoint/2010/main" val="17522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Subaru___feathers___by_shirou_ka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9144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0" y="0"/>
            <a:ext cx="47244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Lines can convey our love for manga</a:t>
            </a:r>
          </a:p>
        </p:txBody>
      </p:sp>
    </p:spTree>
    <p:extLst>
      <p:ext uri="{BB962C8B-B14F-4D97-AF65-F5344CB8AC3E}">
        <p14:creationId xmlns:p14="http://schemas.microsoft.com/office/powerpoint/2010/main" val="240154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ega_gundam_line_art_by_yenval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8" b="2510"/>
          <a:stretch>
            <a:fillRect/>
          </a:stretch>
        </p:blipFill>
        <p:spPr bwMode="auto">
          <a:xfrm>
            <a:off x="762000" y="123825"/>
            <a:ext cx="8305800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0" y="-15875"/>
            <a:ext cx="3962400" cy="88423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Detailed line works</a:t>
            </a:r>
            <a:r>
              <a:rPr lang="en-US" sz="2000" b="1">
                <a:solidFill>
                  <a:schemeClr val="bg1"/>
                </a:solidFill>
              </a:rPr>
              <a:t> </a:t>
            </a:r>
          </a:p>
          <a:p>
            <a:r>
              <a:rPr lang="en-US" sz="2000" b="1">
                <a:solidFill>
                  <a:schemeClr val="bg1"/>
                </a:solidFill>
              </a:rPr>
              <a:t>show the beauty of a drawing </a:t>
            </a:r>
          </a:p>
        </p:txBody>
      </p:sp>
    </p:spTree>
    <p:extLst>
      <p:ext uri="{BB962C8B-B14F-4D97-AF65-F5344CB8AC3E}">
        <p14:creationId xmlns:p14="http://schemas.microsoft.com/office/powerpoint/2010/main" val="2372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1043608" y="990600"/>
            <a:ext cx="688119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6600" dirty="0" smtClean="0">
                <a:solidFill>
                  <a:srgbClr val="FFCC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What is a line?</a:t>
            </a:r>
            <a:endParaRPr lang="en-US" altLang="zh-CN" sz="6600" b="1" dirty="0">
              <a:solidFill>
                <a:schemeClr val="bg1"/>
              </a:solidFill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ar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" b="9984"/>
          <a:stretch>
            <a:fillRect/>
          </a:stretch>
        </p:blipFill>
        <p:spPr bwMode="auto">
          <a:xfrm>
            <a:off x="0" y="674688"/>
            <a:ext cx="9144000" cy="61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419225" y="90488"/>
            <a:ext cx="6276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DE555"/>
                </a:solidFill>
              </a:rPr>
              <a:t>What kind of lines can we see here?</a:t>
            </a:r>
          </a:p>
        </p:txBody>
      </p: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152400" y="3657600"/>
            <a:ext cx="838200" cy="457200"/>
            <a:chOff x="192" y="1248"/>
            <a:chExt cx="528" cy="288"/>
          </a:xfrm>
        </p:grpSpPr>
        <p:sp>
          <p:nvSpPr>
            <p:cNvPr id="99334" name="Line 6"/>
            <p:cNvSpPr>
              <a:spLocks noChangeShapeType="1"/>
            </p:cNvSpPr>
            <p:nvPr/>
          </p:nvSpPr>
          <p:spPr bwMode="auto">
            <a:xfrm flipH="1">
              <a:off x="192" y="1392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9335" name="Rectangle 7"/>
            <p:cNvSpPr>
              <a:spLocks noChangeArrowheads="1"/>
            </p:cNvSpPr>
            <p:nvPr/>
          </p:nvSpPr>
          <p:spPr bwMode="auto">
            <a:xfrm>
              <a:off x="432" y="1248"/>
              <a:ext cx="288" cy="28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</p:grp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69900" y="3581400"/>
            <a:ext cx="12827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Straight, </a:t>
            </a:r>
          </a:p>
          <a:p>
            <a:r>
              <a:rPr lang="en-US" sz="2000" b="1">
                <a:solidFill>
                  <a:schemeClr val="bg1"/>
                </a:solidFill>
              </a:rPr>
              <a:t>Parallel </a:t>
            </a:r>
          </a:p>
          <a:p>
            <a:r>
              <a:rPr lang="en-US" sz="2000" b="1">
                <a:solidFill>
                  <a:schemeClr val="bg1"/>
                </a:solidFill>
              </a:rPr>
              <a:t>Lines</a:t>
            </a:r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 flipH="1">
            <a:off x="9296400" y="73914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9677400" y="7162800"/>
            <a:ext cx="4572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grpSp>
        <p:nvGrpSpPr>
          <p:cNvPr id="99339" name="Group 11"/>
          <p:cNvGrpSpPr>
            <a:grpSpLocks/>
          </p:cNvGrpSpPr>
          <p:nvPr/>
        </p:nvGrpSpPr>
        <p:grpSpPr bwMode="auto">
          <a:xfrm>
            <a:off x="762000" y="5257800"/>
            <a:ext cx="457200" cy="838200"/>
            <a:chOff x="3216" y="4224"/>
            <a:chExt cx="288" cy="528"/>
          </a:xfrm>
        </p:grpSpPr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 flipH="1" flipV="1">
              <a:off x="3360" y="4224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9341" name="Rectangle 13"/>
            <p:cNvSpPr>
              <a:spLocks noChangeArrowheads="1"/>
            </p:cNvSpPr>
            <p:nvPr/>
          </p:nvSpPr>
          <p:spPr bwMode="auto">
            <a:xfrm>
              <a:off x="3216" y="4464"/>
              <a:ext cx="288" cy="28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609600" y="5562600"/>
            <a:ext cx="1495425" cy="1006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Vertical &amp;</a:t>
            </a:r>
          </a:p>
          <a:p>
            <a:r>
              <a:rPr lang="en-US" sz="2000" b="1">
                <a:solidFill>
                  <a:schemeClr val="bg1"/>
                </a:solidFill>
              </a:rPr>
              <a:t>Horizontal </a:t>
            </a:r>
          </a:p>
          <a:p>
            <a:r>
              <a:rPr lang="en-US" sz="2000" b="1">
                <a:solidFill>
                  <a:schemeClr val="bg1"/>
                </a:solidFill>
              </a:rPr>
              <a:t>Lines</a:t>
            </a:r>
          </a:p>
        </p:txBody>
      </p:sp>
      <p:grpSp>
        <p:nvGrpSpPr>
          <p:cNvPr id="99343" name="Group 15"/>
          <p:cNvGrpSpPr>
            <a:grpSpLocks/>
          </p:cNvGrpSpPr>
          <p:nvPr/>
        </p:nvGrpSpPr>
        <p:grpSpPr bwMode="auto">
          <a:xfrm>
            <a:off x="2667000" y="5943600"/>
            <a:ext cx="457200" cy="685800"/>
            <a:chOff x="1680" y="3744"/>
            <a:chExt cx="288" cy="432"/>
          </a:xfrm>
        </p:grpSpPr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 flipV="1">
              <a:off x="1824" y="3744"/>
              <a:ext cx="0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9345" name="Rectangle 17"/>
            <p:cNvSpPr>
              <a:spLocks noChangeArrowheads="1"/>
            </p:cNvSpPr>
            <p:nvPr/>
          </p:nvSpPr>
          <p:spPr bwMode="auto">
            <a:xfrm>
              <a:off x="1680" y="3936"/>
              <a:ext cx="288" cy="24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700"/>
                <a:t>3</a:t>
              </a:r>
            </a:p>
          </p:txBody>
        </p:sp>
      </p:grp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2514600" y="6232525"/>
            <a:ext cx="183673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Dashed Lines</a:t>
            </a:r>
          </a:p>
        </p:txBody>
      </p:sp>
      <p:grpSp>
        <p:nvGrpSpPr>
          <p:cNvPr id="99347" name="Group 19"/>
          <p:cNvGrpSpPr>
            <a:grpSpLocks/>
          </p:cNvGrpSpPr>
          <p:nvPr/>
        </p:nvGrpSpPr>
        <p:grpSpPr bwMode="auto">
          <a:xfrm>
            <a:off x="5260975" y="6324600"/>
            <a:ext cx="835025" cy="381000"/>
            <a:chOff x="3314" y="3984"/>
            <a:chExt cx="526" cy="240"/>
          </a:xfrm>
        </p:grpSpPr>
        <p:sp>
          <p:nvSpPr>
            <p:cNvPr id="99348" name="Line 20"/>
            <p:cNvSpPr>
              <a:spLocks noChangeShapeType="1"/>
            </p:cNvSpPr>
            <p:nvPr/>
          </p:nvSpPr>
          <p:spPr bwMode="auto">
            <a:xfrm flipH="1">
              <a:off x="3314" y="4080"/>
              <a:ext cx="382" cy="1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9349" name="Rectangle 21"/>
            <p:cNvSpPr>
              <a:spLocks noChangeArrowheads="1"/>
            </p:cNvSpPr>
            <p:nvPr/>
          </p:nvSpPr>
          <p:spPr bwMode="auto">
            <a:xfrm>
              <a:off x="3552" y="3984"/>
              <a:ext cx="288" cy="24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700"/>
                <a:t>5</a:t>
              </a:r>
            </a:p>
          </p:txBody>
        </p:sp>
      </p:grpSp>
      <p:grpSp>
        <p:nvGrpSpPr>
          <p:cNvPr id="99350" name="Group 22"/>
          <p:cNvGrpSpPr>
            <a:grpSpLocks/>
          </p:cNvGrpSpPr>
          <p:nvPr/>
        </p:nvGrpSpPr>
        <p:grpSpPr bwMode="auto">
          <a:xfrm>
            <a:off x="4125913" y="3886200"/>
            <a:ext cx="457200" cy="746125"/>
            <a:chOff x="2599" y="2448"/>
            <a:chExt cx="288" cy="470"/>
          </a:xfrm>
        </p:grpSpPr>
        <p:sp>
          <p:nvSpPr>
            <p:cNvPr id="99351" name="Line 23"/>
            <p:cNvSpPr>
              <a:spLocks noChangeShapeType="1"/>
            </p:cNvSpPr>
            <p:nvPr/>
          </p:nvSpPr>
          <p:spPr bwMode="auto">
            <a:xfrm flipV="1">
              <a:off x="2736" y="2448"/>
              <a:ext cx="0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9352" name="Rectangle 24"/>
            <p:cNvSpPr>
              <a:spLocks noChangeArrowheads="1"/>
            </p:cNvSpPr>
            <p:nvPr/>
          </p:nvSpPr>
          <p:spPr bwMode="auto">
            <a:xfrm>
              <a:off x="2599" y="2678"/>
              <a:ext cx="288" cy="24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700"/>
                <a:t>4</a:t>
              </a:r>
            </a:p>
          </p:txBody>
        </p:sp>
      </p:grp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4038600" y="4267200"/>
            <a:ext cx="121443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Zig-zags</a:t>
            </a:r>
          </a:p>
        </p:txBody>
      </p:sp>
      <p:grpSp>
        <p:nvGrpSpPr>
          <p:cNvPr id="99354" name="Group 26"/>
          <p:cNvGrpSpPr>
            <a:grpSpLocks/>
          </p:cNvGrpSpPr>
          <p:nvPr/>
        </p:nvGrpSpPr>
        <p:grpSpPr bwMode="auto">
          <a:xfrm>
            <a:off x="3060700" y="990600"/>
            <a:ext cx="838200" cy="381000"/>
            <a:chOff x="2928" y="576"/>
            <a:chExt cx="528" cy="240"/>
          </a:xfrm>
        </p:grpSpPr>
        <p:sp>
          <p:nvSpPr>
            <p:cNvPr id="99355" name="Line 27"/>
            <p:cNvSpPr>
              <a:spLocks noChangeShapeType="1"/>
            </p:cNvSpPr>
            <p:nvPr/>
          </p:nvSpPr>
          <p:spPr bwMode="auto">
            <a:xfrm flipH="1">
              <a:off x="2928" y="682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9356" name="Rectangle 28"/>
            <p:cNvSpPr>
              <a:spLocks noChangeArrowheads="1"/>
            </p:cNvSpPr>
            <p:nvPr/>
          </p:nvSpPr>
          <p:spPr bwMode="auto">
            <a:xfrm>
              <a:off x="3168" y="576"/>
              <a:ext cx="288" cy="24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5638800" y="6324600"/>
            <a:ext cx="2441575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Thick &amp; Thin Lines</a:t>
            </a:r>
          </a:p>
        </p:txBody>
      </p:sp>
      <p:grpSp>
        <p:nvGrpSpPr>
          <p:cNvPr id="99358" name="Group 30"/>
          <p:cNvGrpSpPr>
            <a:grpSpLocks/>
          </p:cNvGrpSpPr>
          <p:nvPr/>
        </p:nvGrpSpPr>
        <p:grpSpPr bwMode="auto">
          <a:xfrm>
            <a:off x="7848600" y="4495800"/>
            <a:ext cx="457200" cy="838200"/>
            <a:chOff x="4944" y="2832"/>
            <a:chExt cx="288" cy="528"/>
          </a:xfrm>
        </p:grpSpPr>
        <p:sp>
          <p:nvSpPr>
            <p:cNvPr id="99359" name="Line 31"/>
            <p:cNvSpPr>
              <a:spLocks noChangeShapeType="1"/>
            </p:cNvSpPr>
            <p:nvPr/>
          </p:nvSpPr>
          <p:spPr bwMode="auto">
            <a:xfrm flipV="1">
              <a:off x="5088" y="2832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9360" name="Rectangle 32"/>
            <p:cNvSpPr>
              <a:spLocks noChangeArrowheads="1"/>
            </p:cNvSpPr>
            <p:nvPr/>
          </p:nvSpPr>
          <p:spPr bwMode="auto">
            <a:xfrm>
              <a:off x="4944" y="3072"/>
              <a:ext cx="288" cy="28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sp>
        <p:nvSpPr>
          <p:cNvPr id="99361" name="Text Box 33"/>
          <p:cNvSpPr txBox="1">
            <a:spLocks noChangeArrowheads="1"/>
          </p:cNvSpPr>
          <p:nvPr/>
        </p:nvSpPr>
        <p:spPr bwMode="auto">
          <a:xfrm>
            <a:off x="7391400" y="4800600"/>
            <a:ext cx="1638300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Spirals &amp; </a:t>
            </a:r>
          </a:p>
          <a:p>
            <a:r>
              <a:rPr lang="en-US" sz="2000" b="1">
                <a:solidFill>
                  <a:schemeClr val="bg1"/>
                </a:solidFill>
              </a:rPr>
              <a:t>Curvy Lines</a:t>
            </a:r>
          </a:p>
        </p:txBody>
      </p:sp>
      <p:grpSp>
        <p:nvGrpSpPr>
          <p:cNvPr id="99362" name="Group 34"/>
          <p:cNvGrpSpPr>
            <a:grpSpLocks/>
          </p:cNvGrpSpPr>
          <p:nvPr/>
        </p:nvGrpSpPr>
        <p:grpSpPr bwMode="auto">
          <a:xfrm>
            <a:off x="7010400" y="3276600"/>
            <a:ext cx="457200" cy="762000"/>
            <a:chOff x="4416" y="2064"/>
            <a:chExt cx="288" cy="480"/>
          </a:xfrm>
        </p:grpSpPr>
        <p:sp>
          <p:nvSpPr>
            <p:cNvPr id="99363" name="Line 35"/>
            <p:cNvSpPr>
              <a:spLocks noChangeShapeType="1"/>
            </p:cNvSpPr>
            <p:nvPr/>
          </p:nvSpPr>
          <p:spPr bwMode="auto">
            <a:xfrm flipV="1">
              <a:off x="4608" y="2064"/>
              <a:ext cx="0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9364" name="Rectangle 36"/>
            <p:cNvSpPr>
              <a:spLocks noChangeArrowheads="1"/>
            </p:cNvSpPr>
            <p:nvPr/>
          </p:nvSpPr>
          <p:spPr bwMode="auto">
            <a:xfrm>
              <a:off x="4416" y="2304"/>
              <a:ext cx="288" cy="24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</p:grpSp>
      <p:sp>
        <p:nvSpPr>
          <p:cNvPr id="99365" name="Text Box 37"/>
          <p:cNvSpPr txBox="1">
            <a:spLocks noChangeArrowheads="1"/>
          </p:cNvSpPr>
          <p:nvPr/>
        </p:nvSpPr>
        <p:spPr bwMode="auto">
          <a:xfrm>
            <a:off x="5791200" y="3657600"/>
            <a:ext cx="172243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Dotted Lines</a:t>
            </a: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3429000" y="990600"/>
            <a:ext cx="1198563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Outlines</a:t>
            </a:r>
          </a:p>
        </p:txBody>
      </p:sp>
    </p:spTree>
    <p:extLst>
      <p:ext uri="{BB962C8B-B14F-4D97-AF65-F5344CB8AC3E}">
        <p14:creationId xmlns:p14="http://schemas.microsoft.com/office/powerpoint/2010/main" val="23946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animBg="1"/>
      <p:bldP spid="99342" grpId="0" animBg="1"/>
      <p:bldP spid="99346" grpId="0" animBg="1"/>
      <p:bldP spid="99353" grpId="0" animBg="1"/>
      <p:bldP spid="99357" grpId="0" animBg="1"/>
      <p:bldP spid="99361" grpId="0" animBg="1"/>
      <p:bldP spid="99365" grpId="0" animBg="1"/>
      <p:bldP spid="993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Draw your hand</a:t>
            </a:r>
            <a:endParaRPr lang="en-SG" sz="6000" dirty="0"/>
          </a:p>
        </p:txBody>
      </p:sp>
    </p:spTree>
    <p:extLst>
      <p:ext uri="{BB962C8B-B14F-4D97-AF65-F5344CB8AC3E}">
        <p14:creationId xmlns:p14="http://schemas.microsoft.com/office/powerpoint/2010/main" val="30499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24578" name="Picture 2" descr="C:\Users\s7719765f\Desktop\Samsung2\Screenshot_2012-11-01-18-24-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2" t="15449" r="5920" b="34592"/>
          <a:stretch/>
        </p:blipFill>
        <p:spPr bwMode="auto">
          <a:xfrm>
            <a:off x="5004048" y="260649"/>
            <a:ext cx="3222300" cy="64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7719765f\Desktop\Samsung2\Screenshot_2012-11-01-18-24-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15449" r="44167" b="28452"/>
          <a:stretch/>
        </p:blipFill>
        <p:spPr bwMode="auto">
          <a:xfrm>
            <a:off x="755576" y="224644"/>
            <a:ext cx="3713421" cy="65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91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42672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44196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44958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46482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48006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49530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51054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52578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53340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54102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54864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55626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56388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7150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7912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59436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60960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62484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64008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65532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6705600" y="3276600"/>
            <a:ext cx="1143000" cy="1143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SG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685800" y="2743200"/>
            <a:ext cx="24545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AA2D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many </a:t>
            </a:r>
          </a:p>
          <a:p>
            <a:r>
              <a:rPr lang="en-US" altLang="zh-CN" sz="5400" b="1" dirty="0" err="1" smtClean="0">
                <a:solidFill>
                  <a:srgbClr val="FFAA2D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d</a:t>
            </a:r>
            <a:r>
              <a:rPr lang="en-US" altLang="zh-CN" sz="5400" b="1" dirty="0" err="1" smtClean="0">
                <a:latin typeface="Arial Black" pitchFamily="34" charset="0"/>
                <a:ea typeface="宋体" pitchFamily="2" charset="-122"/>
                <a:cs typeface="Arial" charset="0"/>
              </a:rPr>
              <a:t>O</a:t>
            </a:r>
            <a:r>
              <a:rPr lang="en-US" altLang="zh-CN" sz="5400" b="1" dirty="0" err="1" smtClean="0">
                <a:solidFill>
                  <a:srgbClr val="FFAA2D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ts</a:t>
            </a:r>
            <a:r>
              <a:rPr lang="en-US" altLang="zh-CN" sz="5400" dirty="0" smtClean="0">
                <a:solidFill>
                  <a:srgbClr val="FFAA2D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</a:t>
            </a:r>
            <a:endParaRPr lang="en-US" altLang="zh-CN" sz="5400" dirty="0">
              <a:solidFill>
                <a:srgbClr val="FFAA2D"/>
              </a:solidFill>
              <a:latin typeface="Arial Black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685800" y="914400"/>
            <a:ext cx="4038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0">
                <a:solidFill>
                  <a:srgbClr val="FF33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a </a:t>
            </a:r>
            <a:r>
              <a:rPr lang="en-US" altLang="zh-CN" sz="8000" b="1">
                <a:solidFill>
                  <a:srgbClr val="FF33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line</a:t>
            </a:r>
            <a:r>
              <a:rPr lang="en-US" altLang="zh-CN" sz="4000">
                <a:solidFill>
                  <a:srgbClr val="FF33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</a:t>
            </a:r>
          </a:p>
          <a:p>
            <a:r>
              <a:rPr lang="en-US" altLang="zh-CN" sz="4000">
                <a:solidFill>
                  <a:srgbClr val="FFCC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is made up of</a:t>
            </a:r>
            <a:endParaRPr lang="en-US" sz="4000">
              <a:solidFill>
                <a:srgbClr val="FFCC00"/>
              </a:solidFill>
              <a:latin typeface="Arial Black" pitchFamily="34" charset="0"/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6" grpId="0" animBg="1"/>
      <p:bldP spid="69637" grpId="0" animBg="1"/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 animBg="1"/>
      <p:bldP spid="69649" grpId="0" animBg="1"/>
      <p:bldP spid="69650" grpId="0" animBg="1"/>
      <p:bldP spid="69651" grpId="0" animBg="1"/>
      <p:bldP spid="69652" grpId="0" animBg="1"/>
      <p:bldP spid="69653" grpId="0" animBg="1"/>
      <p:bldP spid="69654" grpId="0" animBg="1"/>
      <p:bldP spid="696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5257800" y="3521075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5562600" y="2911475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095" name="Oval 7"/>
          <p:cNvSpPr>
            <a:spLocks noChangeArrowheads="1"/>
          </p:cNvSpPr>
          <p:nvPr/>
        </p:nvSpPr>
        <p:spPr bwMode="auto">
          <a:xfrm>
            <a:off x="5943600" y="2301875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6400800" y="1844675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6934200" y="22860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7315200" y="28956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7696200" y="35052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7924800" y="42672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7162800" y="42672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6400800" y="42672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auto">
          <a:xfrm>
            <a:off x="5715000" y="42672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auto">
          <a:xfrm>
            <a:off x="4953000" y="4206875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304800" y="3184525"/>
            <a:ext cx="4648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99CC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Many d</a:t>
            </a:r>
            <a:r>
              <a:rPr lang="en-US" altLang="zh-CN" sz="4000" dirty="0">
                <a:solidFill>
                  <a:srgbClr val="C0C0C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o</a:t>
            </a:r>
            <a:r>
              <a:rPr lang="en-US" altLang="zh-CN" sz="4000" dirty="0">
                <a:solidFill>
                  <a:srgbClr val="99CC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ts</a:t>
            </a:r>
            <a:r>
              <a:rPr lang="en-US" altLang="zh-CN" sz="4000" dirty="0">
                <a:solidFill>
                  <a:srgbClr val="FF99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</a:t>
            </a:r>
            <a:r>
              <a:rPr lang="en-US" altLang="zh-CN" sz="4000" dirty="0">
                <a:solidFill>
                  <a:srgbClr val="99CC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are</a:t>
            </a:r>
            <a:r>
              <a:rPr lang="en-US" altLang="zh-CN" sz="4000" dirty="0">
                <a:solidFill>
                  <a:srgbClr val="FF99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</a:t>
            </a:r>
            <a:r>
              <a:rPr lang="en-US" altLang="zh-CN" sz="4000" dirty="0">
                <a:solidFill>
                  <a:srgbClr val="8FCCD1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put together</a:t>
            </a:r>
            <a:r>
              <a:rPr lang="en-US" altLang="zh-CN" sz="4000" dirty="0">
                <a:solidFill>
                  <a:srgbClr val="FF99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</a:t>
            </a:r>
          </a:p>
          <a:p>
            <a:r>
              <a:rPr lang="en-US" altLang="zh-CN" sz="4000" dirty="0">
                <a:solidFill>
                  <a:srgbClr val="99CC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to form </a:t>
            </a:r>
          </a:p>
          <a:p>
            <a:r>
              <a:rPr lang="en-US" altLang="zh-CN" sz="4000" dirty="0">
                <a:solidFill>
                  <a:srgbClr val="CC99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a</a:t>
            </a:r>
            <a:r>
              <a:rPr lang="en-US" altLang="zh-CN" sz="4000" dirty="0">
                <a:solidFill>
                  <a:srgbClr val="FF99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</a:t>
            </a:r>
            <a:r>
              <a:rPr lang="en-US" altLang="zh-CN" sz="4000" b="1" dirty="0">
                <a:solidFill>
                  <a:srgbClr val="CC99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shape</a:t>
            </a:r>
            <a:r>
              <a:rPr lang="en-US" altLang="zh-CN" sz="4000" b="1" dirty="0" smtClean="0">
                <a:solidFill>
                  <a:srgbClr val="CC99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.</a:t>
            </a:r>
            <a:endParaRPr lang="en-US" sz="4000" dirty="0">
              <a:solidFill>
                <a:srgbClr val="CC99FF"/>
              </a:solidFill>
              <a:latin typeface="Arial Black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H="1">
            <a:off x="5265738" y="2133600"/>
            <a:ext cx="1363662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5257800" y="4495800"/>
            <a:ext cx="297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H="1" flipV="1">
            <a:off x="6629400" y="2057400"/>
            <a:ext cx="1600200" cy="2438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9130" name="Rectangle 42"/>
          <p:cNvSpPr>
            <a:spLocks noChangeArrowheads="1"/>
          </p:cNvSpPr>
          <p:nvPr/>
        </p:nvSpPr>
        <p:spPr bwMode="auto">
          <a:xfrm>
            <a:off x="304800" y="593725"/>
            <a:ext cx="4191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66CC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A line of dots</a:t>
            </a:r>
          </a:p>
          <a:p>
            <a:r>
              <a:rPr lang="en-US" altLang="zh-CN" sz="4000">
                <a:solidFill>
                  <a:srgbClr val="66CC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creates </a:t>
            </a:r>
          </a:p>
          <a:p>
            <a:r>
              <a:rPr lang="en-US" altLang="zh-CN" sz="4000">
                <a:solidFill>
                  <a:srgbClr val="FFCC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a direction.</a:t>
            </a:r>
          </a:p>
        </p:txBody>
      </p:sp>
    </p:spTree>
    <p:extLst>
      <p:ext uri="{BB962C8B-B14F-4D97-AF65-F5344CB8AC3E}">
        <p14:creationId xmlns:p14="http://schemas.microsoft.com/office/powerpoint/2010/main" val="30245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5" grpId="0"/>
      <p:bldP spid="89106" grpId="0" animBg="1"/>
      <p:bldP spid="89107" grpId="0" animBg="1"/>
      <p:bldP spid="89108" grpId="0" animBg="1"/>
      <p:bldP spid="89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elen d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4687" r="20000" b="12500"/>
          <a:stretch>
            <a:fillRect/>
          </a:stretch>
        </p:blipFill>
        <p:spPr bwMode="auto">
          <a:xfrm>
            <a:off x="3938588" y="76200"/>
            <a:ext cx="5205412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28600" y="3810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CC99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.. or an </a:t>
            </a:r>
            <a:r>
              <a:rPr lang="en-US" altLang="zh-CN" sz="4000" b="1">
                <a:solidFill>
                  <a:srgbClr val="CC99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image.</a:t>
            </a:r>
            <a:endParaRPr lang="en-US" sz="4000">
              <a:solidFill>
                <a:srgbClr val="CC99FF"/>
              </a:solidFill>
              <a:latin typeface="Arial Black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5310188" y="14478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5538788" y="16002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5767388" y="17526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5995988" y="18288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6300788" y="18288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6529388" y="18288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6757988" y="17526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6986588" y="16764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auto">
          <a:xfrm>
            <a:off x="7215188" y="16002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3741" name="Oval 13"/>
          <p:cNvSpPr>
            <a:spLocks noChangeArrowheads="1"/>
          </p:cNvSpPr>
          <p:nvPr/>
        </p:nvSpPr>
        <p:spPr bwMode="auto">
          <a:xfrm>
            <a:off x="7443788" y="14478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7672388" y="12954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228600" y="1812925"/>
            <a:ext cx="419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chemeClr val="folHlink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Like lines,</a:t>
            </a:r>
            <a:r>
              <a:rPr lang="en-US" altLang="zh-CN" sz="4000">
                <a:solidFill>
                  <a:srgbClr val="FFCC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dots can be used to create a</a:t>
            </a:r>
          </a:p>
          <a:p>
            <a:r>
              <a:rPr lang="en-US" altLang="zh-CN" sz="4000">
                <a:solidFill>
                  <a:srgbClr val="EEAA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design, </a:t>
            </a:r>
            <a:r>
              <a:rPr lang="en-US" altLang="zh-CN" sz="4000">
                <a:solidFill>
                  <a:srgbClr val="0099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example</a:t>
            </a:r>
            <a:r>
              <a:rPr lang="en-US" altLang="zh-CN" sz="4000">
                <a:solidFill>
                  <a:srgbClr val="EEAA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</a:t>
            </a:r>
          </a:p>
          <a:p>
            <a:r>
              <a:rPr lang="en-US" altLang="zh-CN" sz="4000">
                <a:solidFill>
                  <a:srgbClr val="66CCFF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a necklace</a:t>
            </a:r>
            <a:r>
              <a:rPr lang="en-US" altLang="zh-CN" sz="4000">
                <a:solidFill>
                  <a:srgbClr val="FFCC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.</a:t>
            </a:r>
            <a:endParaRPr lang="en-US" sz="4000">
              <a:solidFill>
                <a:srgbClr val="FFCC00"/>
              </a:solidFill>
              <a:latin typeface="Arial Black" pitchFamily="34" charset="0"/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nimBg="1"/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73741" grpId="0" animBg="1"/>
      <p:bldP spid="73743" grpId="0" animBg="1"/>
      <p:bldP spid="737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solidFill>
                  <a:schemeClr val="folHlink"/>
                </a:solidFill>
                <a:ea typeface="宋体" pitchFamily="2" charset="-122"/>
              </a:rPr>
              <a:t>Lines can be found</a:t>
            </a:r>
            <a:r>
              <a:rPr lang="en-US" altLang="zh-CN" sz="4000" dirty="0">
                <a:solidFill>
                  <a:schemeClr val="folHlink"/>
                </a:solidFill>
                <a:ea typeface="宋体" pitchFamily="2" charset="-122"/>
              </a:rPr>
              <a:t> </a:t>
            </a:r>
            <a:br>
              <a:rPr lang="en-US" altLang="zh-CN" sz="4000" dirty="0">
                <a:solidFill>
                  <a:schemeClr val="folHlink"/>
                </a:solidFill>
                <a:ea typeface="宋体" pitchFamily="2" charset="-122"/>
              </a:rPr>
            </a:br>
            <a:r>
              <a:rPr lang="en-US" altLang="zh-CN" sz="5400" dirty="0">
                <a:solidFill>
                  <a:srgbClr val="009900"/>
                </a:solidFill>
                <a:ea typeface="宋体" pitchFamily="2" charset="-122"/>
              </a:rPr>
              <a:t>everywhere </a:t>
            </a:r>
            <a:r>
              <a:rPr lang="en-US" altLang="zh-CN" sz="5400" dirty="0">
                <a:solidFill>
                  <a:srgbClr val="009900"/>
                </a:solidFill>
                <a:latin typeface="Arial Black" pitchFamily="34" charset="0"/>
                <a:ea typeface="宋体" pitchFamily="2" charset="-122"/>
              </a:rPr>
              <a:t>&amp;</a:t>
            </a:r>
            <a:r>
              <a:rPr lang="en-US" altLang="zh-CN" sz="5400" dirty="0">
                <a:solidFill>
                  <a:srgbClr val="009900"/>
                </a:solidFill>
                <a:ea typeface="宋体" pitchFamily="2" charset="-122"/>
              </a:rPr>
              <a:t> anywhere</a:t>
            </a:r>
          </a:p>
        </p:txBody>
      </p:sp>
    </p:spTree>
    <p:extLst>
      <p:ext uri="{BB962C8B-B14F-4D97-AF65-F5344CB8AC3E}">
        <p14:creationId xmlns:p14="http://schemas.microsoft.com/office/powerpoint/2010/main" val="12546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 descr="zebra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1"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5638800" y="2624138"/>
            <a:ext cx="2922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chemeClr val="folHlink"/>
                </a:solidFill>
                <a:ea typeface="宋体" pitchFamily="2" charset="-122"/>
              </a:rPr>
              <a:t>On animals</a:t>
            </a:r>
            <a:endParaRPr lang="en-US" sz="4000" b="1">
              <a:solidFill>
                <a:schemeClr val="folHlink"/>
              </a:solidFill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5562600" y="3352800"/>
            <a:ext cx="302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宋体" pitchFamily="2" charset="-122"/>
              </a:rPr>
              <a:t>as strips on a zebra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92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mushro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2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780088" y="2624138"/>
            <a:ext cx="25257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chemeClr val="folHlink"/>
                </a:solidFill>
                <a:ea typeface="宋体" pitchFamily="2" charset="-122"/>
              </a:rPr>
              <a:t>On plants</a:t>
            </a:r>
            <a:endParaRPr lang="en-US" sz="4000" b="1">
              <a:solidFill>
                <a:schemeClr val="folHlink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624659" y="3352800"/>
            <a:ext cx="30556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ea typeface="宋体" pitchFamily="2" charset="-122"/>
              </a:rPr>
              <a:t>as the shape of the </a:t>
            </a:r>
          </a:p>
          <a:p>
            <a:pPr algn="ctr"/>
            <a:r>
              <a:rPr lang="en-US" altLang="zh-CN" sz="2400" b="1" dirty="0">
                <a:ea typeface="宋体" pitchFamily="2" charset="-122"/>
              </a:rPr>
              <a:t>mushroom itself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55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5579" r="164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225550" y="3200400"/>
            <a:ext cx="669925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can find 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 types of lines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a leaf.</a:t>
            </a:r>
            <a:endParaRPr lang="en-US" sz="4800" b="1">
              <a:solidFill>
                <a:schemeClr val="bg1"/>
              </a:solidFill>
            </a:endParaRPr>
          </a:p>
        </p:txBody>
      </p:sp>
      <p:grpSp>
        <p:nvGrpSpPr>
          <p:cNvPr id="39959" name="Group 23"/>
          <p:cNvGrpSpPr>
            <a:grpSpLocks/>
          </p:cNvGrpSpPr>
          <p:nvPr/>
        </p:nvGrpSpPr>
        <p:grpSpPr bwMode="auto">
          <a:xfrm>
            <a:off x="2590800" y="1965325"/>
            <a:ext cx="457200" cy="777875"/>
            <a:chOff x="1632" y="1238"/>
            <a:chExt cx="288" cy="490"/>
          </a:xfrm>
        </p:grpSpPr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flipV="1">
              <a:off x="1776" y="1238"/>
              <a:ext cx="0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1632" y="1488"/>
              <a:ext cx="288" cy="24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39955" name="Group 19"/>
          <p:cNvGrpSpPr>
            <a:grpSpLocks/>
          </p:cNvGrpSpPr>
          <p:nvPr/>
        </p:nvGrpSpPr>
        <p:grpSpPr bwMode="auto">
          <a:xfrm>
            <a:off x="3505200" y="152400"/>
            <a:ext cx="914400" cy="762000"/>
            <a:chOff x="2208" y="96"/>
            <a:chExt cx="576" cy="480"/>
          </a:xfrm>
        </p:grpSpPr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 flipH="1">
              <a:off x="2208" y="240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 flipH="1">
              <a:off x="2352" y="336"/>
              <a:ext cx="192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2496" y="96"/>
              <a:ext cx="288" cy="24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</p:grp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962400" y="136525"/>
            <a:ext cx="2441575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Thick &amp; Thin Lines</a:t>
            </a:r>
          </a:p>
        </p:txBody>
      </p:sp>
      <p:grpSp>
        <p:nvGrpSpPr>
          <p:cNvPr id="39958" name="Group 22"/>
          <p:cNvGrpSpPr>
            <a:grpSpLocks/>
          </p:cNvGrpSpPr>
          <p:nvPr/>
        </p:nvGrpSpPr>
        <p:grpSpPr bwMode="auto">
          <a:xfrm>
            <a:off x="6400800" y="1828800"/>
            <a:ext cx="838200" cy="381000"/>
            <a:chOff x="4032" y="1152"/>
            <a:chExt cx="528" cy="240"/>
          </a:xfrm>
        </p:grpSpPr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 flipH="1">
              <a:off x="4032" y="1268"/>
              <a:ext cx="24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4272" y="1152"/>
              <a:ext cx="288" cy="24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</p:grp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438400" y="2362200"/>
            <a:ext cx="1497013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Curvy Line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6781800" y="1828800"/>
            <a:ext cx="173513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Straight Line</a:t>
            </a:r>
          </a:p>
        </p:txBody>
      </p:sp>
    </p:spTree>
    <p:extLst>
      <p:ext uri="{BB962C8B-B14F-4D97-AF65-F5344CB8AC3E}">
        <p14:creationId xmlns:p14="http://schemas.microsoft.com/office/powerpoint/2010/main" val="16860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6" grpId="0" animBg="1"/>
      <p:bldP spid="399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437</Words>
  <Application>Microsoft Office PowerPoint</Application>
  <PresentationFormat>On-screen Show (4:3)</PresentationFormat>
  <Paragraphs>142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Perspective</vt:lpstr>
      <vt:lpstr>Lesson 1</vt:lpstr>
      <vt:lpstr>PowerPoint Presentation</vt:lpstr>
      <vt:lpstr>PowerPoint Presentation</vt:lpstr>
      <vt:lpstr>PowerPoint Presentation</vt:lpstr>
      <vt:lpstr>PowerPoint Presentation</vt:lpstr>
      <vt:lpstr>Lines can be found  everywhere &amp; anywhere</vt:lpstr>
      <vt:lpstr>PowerPoint Presentation</vt:lpstr>
      <vt:lpstr>PowerPoint Presentation</vt:lpstr>
      <vt:lpstr>PowerPoint Presentation</vt:lpstr>
      <vt:lpstr>What are the  different types  of lines?</vt:lpstr>
      <vt:lpstr>Different types of lines</vt:lpstr>
      <vt:lpstr>Lines can convey  feelings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</vt:lpstr>
      <vt:lpstr>PowerPoint Presentation</vt:lpstr>
      <vt:lpstr>THE END</vt:lpstr>
    </vt:vector>
  </TitlesOfParts>
  <Company>MOE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Rahmat B Muhammad</dc:creator>
  <cp:lastModifiedBy>Rahmat B Muhammad</cp:lastModifiedBy>
  <cp:revision>1</cp:revision>
  <dcterms:created xsi:type="dcterms:W3CDTF">2012-12-31T12:09:03Z</dcterms:created>
  <dcterms:modified xsi:type="dcterms:W3CDTF">2012-12-31T12:10:45Z</dcterms:modified>
</cp:coreProperties>
</file>