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3" r:id="rId2"/>
    <p:sldId id="256" r:id="rId3"/>
    <p:sldId id="267" r:id="rId4"/>
    <p:sldId id="297" r:id="rId5"/>
    <p:sldId id="273" r:id="rId6"/>
    <p:sldId id="269" r:id="rId7"/>
    <p:sldId id="287" r:id="rId8"/>
    <p:sldId id="270" r:id="rId9"/>
    <p:sldId id="285" r:id="rId10"/>
    <p:sldId id="274" r:id="rId11"/>
    <p:sldId id="262" r:id="rId12"/>
    <p:sldId id="296" r:id="rId13"/>
    <p:sldId id="293"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C9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75806" autoAdjust="0"/>
  </p:normalViewPr>
  <p:slideViewPr>
    <p:cSldViewPr>
      <p:cViewPr varScale="1">
        <p:scale>
          <a:sx n="55" d="100"/>
          <a:sy n="55" d="100"/>
        </p:scale>
        <p:origin x="-19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F527029-B988-438A-A64B-D7E3E6F80F35}" type="datetimeFigureOut">
              <a:rPr lang="en-SG" smtClean="0"/>
              <a:pPr/>
              <a:t>01/02/2015</a:t>
            </a:fld>
            <a:endParaRPr lang="en-SG"/>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C70EC7A-B1E3-434F-A625-C396BF636C9B}" type="slidenum">
              <a:rPr lang="en-SG" smtClean="0"/>
              <a:pPr/>
              <a:t>‹#›</a:t>
            </a:fld>
            <a:endParaRPr lang="en-SG"/>
          </a:p>
        </p:txBody>
      </p:sp>
    </p:spTree>
    <p:extLst>
      <p:ext uri="{BB962C8B-B14F-4D97-AF65-F5344CB8AC3E}">
        <p14:creationId xmlns:p14="http://schemas.microsoft.com/office/powerpoint/2010/main" val="216416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FF12453-16E6-4BE8-A16D-4AE023D2776A}" type="datetimeFigureOut">
              <a:rPr lang="en-SG" smtClean="0"/>
              <a:pPr/>
              <a:t>01/02/2015</a:t>
            </a:fld>
            <a:endParaRPr lang="en-SG"/>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2E63D6C-EFD2-4093-A2B9-8637254DC18C}" type="slidenum">
              <a:rPr lang="en-SG" smtClean="0"/>
              <a:pPr/>
              <a:t>‹#›</a:t>
            </a:fld>
            <a:endParaRPr lang="en-SG"/>
          </a:p>
        </p:txBody>
      </p:sp>
    </p:spTree>
    <p:extLst>
      <p:ext uri="{BB962C8B-B14F-4D97-AF65-F5344CB8AC3E}">
        <p14:creationId xmlns:p14="http://schemas.microsoft.com/office/powerpoint/2010/main" val="295028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tmuseum.org/toah/hd/mati/hd_mati.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Drawin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Sculpture" TargetMode="External"/><Relationship Id="rId4" Type="http://schemas.openxmlformats.org/officeDocument/2006/relationships/hyperlink" Target="http://en.wikipedia.org/wiki/Printmak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mid-40s</a:t>
            </a:r>
            <a:r>
              <a:rPr lang="en-US" baseline="0" dirty="0" smtClean="0"/>
              <a:t> to early 1950s, he suffered from poor health and was diagnosed with cancer. Was wheelchair- bound so he couldn’t stand up and paint. But even as he was sick, he still want to create art. So he create a different art form which is paper collage.</a:t>
            </a:r>
          </a:p>
          <a:p>
            <a:endParaRPr lang="en-US" baseline="0" dirty="0" smtClean="0"/>
          </a:p>
          <a:p>
            <a:r>
              <a:rPr lang="en-US" baseline="0" dirty="0" smtClean="0"/>
              <a:t>He is heavily influenced by other cultures and having seen exhibitions in Asia and travelled to North Africa, he incorporated some of the decorative elements in Islamic art, the angularity of African sculptures and the flatness of Japanese prints and make it his own style.</a:t>
            </a:r>
          </a:p>
          <a:p>
            <a:endParaRPr lang="en-US" baseline="0" dirty="0" smtClean="0"/>
          </a:p>
          <a:p>
            <a:r>
              <a:rPr lang="en-US" baseline="0" dirty="0" smtClean="0"/>
              <a:t>Can you spot the elements in this artwork?  Colours? Shapes? Patterns?</a:t>
            </a:r>
          </a:p>
          <a:p>
            <a:r>
              <a:rPr lang="en-US" baseline="0" dirty="0" smtClean="0"/>
              <a:t>Elements:</a:t>
            </a:r>
          </a:p>
          <a:p>
            <a:r>
              <a:rPr lang="en-US" baseline="0" dirty="0" smtClean="0"/>
              <a:t>Humans, what are they doing?</a:t>
            </a:r>
          </a:p>
          <a:p>
            <a:r>
              <a:rPr lang="en-US" baseline="0" dirty="0" smtClean="0"/>
              <a:t>Animals, hiding</a:t>
            </a:r>
          </a:p>
          <a:p>
            <a:r>
              <a:rPr lang="en-US" baseline="0" dirty="0" smtClean="0"/>
              <a:t>Visual </a:t>
            </a:r>
            <a:r>
              <a:rPr lang="en-US" baseline="0" dirty="0" err="1" smtClean="0"/>
              <a:t>litWhat</a:t>
            </a:r>
            <a:r>
              <a:rPr lang="en-US" baseline="0" dirty="0" smtClean="0"/>
              <a:t> do you think the story is in this painting?  - RESEARCH.</a:t>
            </a:r>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1</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to Henri</a:t>
            </a:r>
            <a:r>
              <a:rPr lang="en-US" baseline="0" dirty="0" smtClean="0"/>
              <a:t> Matisse</a:t>
            </a:r>
          </a:p>
          <a:p>
            <a:r>
              <a:rPr lang="en-SG" dirty="0" smtClean="0">
                <a:hlinkClick r:id="rId3"/>
              </a:rPr>
              <a:t>http://www.metmuseum.org/toah/hd/mati/hd_mati.htm</a:t>
            </a:r>
            <a:endParaRPr lang="en-US" baseline="0" dirty="0" smtClean="0"/>
          </a:p>
          <a:p>
            <a:endParaRPr lang="en-US" baseline="0" dirty="0" smtClean="0"/>
          </a:p>
          <a:p>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2</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b="0" i="0" kern="1200" dirty="0" smtClean="0">
                <a:solidFill>
                  <a:schemeClr val="tx1"/>
                </a:solidFill>
                <a:latin typeface="+mn-lt"/>
                <a:ea typeface="+mn-ea"/>
                <a:cs typeface="+mn-cs"/>
              </a:rPr>
              <a:t> He is a </a:t>
            </a:r>
            <a:r>
              <a:rPr lang="en-SG" sz="1200" b="0" i="0" u="none" strike="noStrike" kern="1200" dirty="0" smtClean="0">
                <a:solidFill>
                  <a:schemeClr val="tx1"/>
                </a:solidFill>
                <a:latin typeface="+mn-lt"/>
                <a:ea typeface="+mn-ea"/>
                <a:cs typeface="+mn-cs"/>
                <a:hlinkClick r:id="rId3" tooltip="Drawing"/>
              </a:rPr>
              <a:t>draughtsman</a:t>
            </a:r>
            <a:r>
              <a:rPr lang="en-SG" sz="1200" b="0" i="0" kern="1200" dirty="0" smtClean="0">
                <a:solidFill>
                  <a:schemeClr val="tx1"/>
                </a:solidFill>
                <a:latin typeface="+mn-lt"/>
                <a:ea typeface="+mn-ea"/>
                <a:cs typeface="+mn-cs"/>
              </a:rPr>
              <a:t>, </a:t>
            </a:r>
            <a:r>
              <a:rPr lang="en-SG" sz="1200" b="0" i="0" u="none" strike="noStrike" kern="1200" dirty="0" smtClean="0">
                <a:solidFill>
                  <a:schemeClr val="tx1"/>
                </a:solidFill>
                <a:latin typeface="+mn-lt"/>
                <a:ea typeface="+mn-ea"/>
                <a:cs typeface="+mn-cs"/>
                <a:hlinkClick r:id="rId4" tooltip="Printmaking"/>
              </a:rPr>
              <a:t>printmaker</a:t>
            </a:r>
            <a:r>
              <a:rPr lang="en-SG" sz="1200" b="0" i="0" kern="1200" dirty="0" smtClean="0">
                <a:solidFill>
                  <a:schemeClr val="tx1"/>
                </a:solidFill>
                <a:latin typeface="+mn-lt"/>
                <a:ea typeface="+mn-ea"/>
                <a:cs typeface="+mn-cs"/>
              </a:rPr>
              <a:t>, and </a:t>
            </a:r>
            <a:r>
              <a:rPr lang="en-SG" sz="1200" b="0" i="0" u="none" strike="noStrike" kern="1200" dirty="0" smtClean="0">
                <a:solidFill>
                  <a:schemeClr val="tx1"/>
                </a:solidFill>
                <a:latin typeface="+mn-lt"/>
                <a:ea typeface="+mn-ea"/>
                <a:cs typeface="+mn-cs"/>
                <a:hlinkClick r:id="rId5" tooltip="Sculpture"/>
              </a:rPr>
              <a:t>sculptor</a:t>
            </a:r>
            <a:r>
              <a:rPr lang="en-SG" sz="1200" b="0" i="0" kern="1200" dirty="0" smtClean="0">
                <a:solidFill>
                  <a:schemeClr val="tx1"/>
                </a:solidFill>
                <a:latin typeface="+mn-lt"/>
                <a:ea typeface="+mn-ea"/>
                <a:cs typeface="+mn-cs"/>
              </a:rPr>
              <a:t>, but is known primarily as a painter</a:t>
            </a:r>
          </a:p>
          <a:p>
            <a:r>
              <a:rPr lang="en-SG" sz="1200" b="0" i="0" kern="1200" dirty="0" smtClean="0">
                <a:solidFill>
                  <a:schemeClr val="tx1"/>
                </a:solidFill>
                <a:latin typeface="+mn-lt"/>
                <a:ea typeface="+mn-ea"/>
                <a:cs typeface="+mn-cs"/>
              </a:rPr>
              <a:t>During</a:t>
            </a:r>
            <a:r>
              <a:rPr lang="en-SG" sz="1200" b="0" i="0" kern="1200" baseline="0" dirty="0" smtClean="0">
                <a:solidFill>
                  <a:schemeClr val="tx1"/>
                </a:solidFill>
                <a:latin typeface="+mn-lt"/>
                <a:ea typeface="+mn-ea"/>
                <a:cs typeface="+mn-cs"/>
              </a:rPr>
              <a:t> Fauvism in 1900s- 1910s, t</a:t>
            </a:r>
            <a:r>
              <a:rPr lang="en-SG" sz="1200" b="0" i="0" kern="1200" dirty="0" smtClean="0">
                <a:solidFill>
                  <a:schemeClr val="tx1"/>
                </a:solidFill>
                <a:latin typeface="+mn-lt"/>
                <a:ea typeface="+mn-ea"/>
                <a:cs typeface="+mn-cs"/>
              </a:rPr>
              <a:t>he paintings expressed emotion with wild, often dissonant colours, without regard for the subject's natural colours. </a:t>
            </a:r>
          </a:p>
          <a:p>
            <a:r>
              <a:rPr lang="en-US" sz="1200" b="0" i="0" kern="1200" smtClean="0">
                <a:solidFill>
                  <a:schemeClr val="tx1"/>
                </a:solidFill>
                <a:latin typeface="+mn-lt"/>
                <a:ea typeface="+mn-ea"/>
                <a:cs typeface="+mn-cs"/>
              </a:rPr>
              <a:t>FAUVIST- WILD BEAST IN FRENCH</a:t>
            </a:r>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3</a:t>
            </a:fld>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abstract</a:t>
            </a:r>
            <a:r>
              <a:rPr lang="en-US" baseline="0" dirty="0" smtClean="0"/>
              <a:t> art</a:t>
            </a:r>
            <a:r>
              <a:rPr lang="en-US" dirty="0" smtClean="0"/>
              <a:t>?</a:t>
            </a:r>
          </a:p>
          <a:p>
            <a:endParaRPr lang="en-US" dirty="0" smtClean="0"/>
          </a:p>
          <a:p>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5</a:t>
            </a:fld>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a:t>
            </a:r>
            <a:r>
              <a:rPr lang="en-US" baseline="0" dirty="0" smtClean="0"/>
              <a:t> the form of human that he created, the body shape, the head. Not representing the real shape of form but it looks somewhat alike, can guess.</a:t>
            </a:r>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8</a:t>
            </a:fld>
            <a:endParaRPr lang="en-S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2E63D6C-EFD2-4093-A2B9-8637254DC18C}" type="slidenum">
              <a:rPr lang="en-SG" smtClean="0"/>
              <a:pPr/>
              <a:t>11</a:t>
            </a:fld>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to wrap up the unit</a:t>
            </a:r>
            <a:endParaRPr lang="en-SG" dirty="0"/>
          </a:p>
        </p:txBody>
      </p:sp>
      <p:sp>
        <p:nvSpPr>
          <p:cNvPr id="4" name="Slide Number Placeholder 3"/>
          <p:cNvSpPr>
            <a:spLocks noGrp="1"/>
          </p:cNvSpPr>
          <p:nvPr>
            <p:ph type="sldNum" sz="quarter" idx="10"/>
          </p:nvPr>
        </p:nvSpPr>
        <p:spPr/>
        <p:txBody>
          <a:bodyPr/>
          <a:lstStyle/>
          <a:p>
            <a:fld id="{82E63D6C-EFD2-4093-A2B9-8637254DC18C}" type="slidenum">
              <a:rPr lang="en-SG" smtClean="0"/>
              <a:pPr/>
              <a:t>13</a:t>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5F78B-E54B-48DC-B5D4-D1AC03BBD107}" type="datetimeFigureOut">
              <a:rPr lang="en-SG" smtClean="0"/>
              <a:pPr/>
              <a:t>01/02/2015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851FBE4-0A47-4594-BA35-7867559B7188}"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8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5F78B-E54B-48DC-B5D4-D1AC03BBD107}" type="datetimeFigureOut">
              <a:rPr lang="en-SG" smtClean="0"/>
              <a:pPr/>
              <a:t>01/02/2015</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1FBE4-0A47-4594-BA35-7867559B7188}"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http://upload.wikimedia.org/wikipedia/en/thumb/a/a0/Matisse_Riffian.jpg/300px-Matisse_Riffi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SG"/>
          </a:p>
        </p:txBody>
      </p:sp>
      <p:sp>
        <p:nvSpPr>
          <p:cNvPr id="28676" name="AutoShape 4" descr="http://upload.wikimedia.org/wikipedia/en/thumb/a/a0/Matisse_Riffian.jpg/300px-Matisse_Riffia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SG"/>
          </a:p>
        </p:txBody>
      </p:sp>
      <p:sp>
        <p:nvSpPr>
          <p:cNvPr id="28678" name="AutoShape 6" descr="http://upload.wikimedia.org/wikipedia/en/thumb/a/a0/Matisse_Riffian.jpg/300px-Matisse_Riffia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SG"/>
          </a:p>
        </p:txBody>
      </p:sp>
      <p:pic>
        <p:nvPicPr>
          <p:cNvPr id="28682" name="Picture 10" descr="File:The Sorrows of the King.jpg"/>
          <p:cNvPicPr>
            <a:picLocks noChangeAspect="1" noChangeArrowheads="1"/>
          </p:cNvPicPr>
          <p:nvPr/>
        </p:nvPicPr>
        <p:blipFill>
          <a:blip r:embed="rId3" cstate="print">
            <a:lum bright="-10000" contrast="10000"/>
          </a:blip>
          <a:srcRect/>
          <a:stretch>
            <a:fillRect/>
          </a:stretch>
        </p:blipFill>
        <p:spPr bwMode="auto">
          <a:xfrm>
            <a:off x="35496" y="404664"/>
            <a:ext cx="6048672" cy="4581870"/>
          </a:xfrm>
          <a:prstGeom prst="rect">
            <a:avLst/>
          </a:prstGeom>
          <a:noFill/>
        </p:spPr>
      </p:pic>
      <p:sp>
        <p:nvSpPr>
          <p:cNvPr id="9" name="TextBox 8"/>
          <p:cNvSpPr txBox="1"/>
          <p:nvPr/>
        </p:nvSpPr>
        <p:spPr>
          <a:xfrm>
            <a:off x="971600" y="5085184"/>
            <a:ext cx="4752528" cy="1200329"/>
          </a:xfrm>
          <a:prstGeom prst="rect">
            <a:avLst/>
          </a:prstGeom>
          <a:noFill/>
        </p:spPr>
        <p:txBody>
          <a:bodyPr wrap="square" rtlCol="0">
            <a:spAutoFit/>
          </a:bodyPr>
          <a:lstStyle/>
          <a:p>
            <a:pPr algn="ctr" fontAlgn="t"/>
            <a:r>
              <a:rPr lang="en-SG" sz="2400" b="1" dirty="0" smtClean="0">
                <a:solidFill>
                  <a:schemeClr val="bg1"/>
                </a:solidFill>
              </a:rPr>
              <a:t>The </a:t>
            </a:r>
            <a:r>
              <a:rPr lang="en-SG" sz="2400" b="1" dirty="0">
                <a:solidFill>
                  <a:schemeClr val="bg1"/>
                </a:solidFill>
              </a:rPr>
              <a:t>Sorrows of the King  </a:t>
            </a:r>
            <a:r>
              <a:rPr lang="en-SG" sz="2400" b="1" dirty="0" smtClean="0">
                <a:solidFill>
                  <a:schemeClr val="bg1"/>
                </a:solidFill>
              </a:rPr>
              <a:t>(1952)</a:t>
            </a:r>
          </a:p>
          <a:p>
            <a:pPr algn="ctr" fontAlgn="t"/>
            <a:r>
              <a:rPr lang="en-SG" sz="2400" b="1" strike="noStrike" dirty="0" smtClean="0">
                <a:solidFill>
                  <a:schemeClr val="bg1"/>
                </a:solidFill>
              </a:rPr>
              <a:t>Dimensions: </a:t>
            </a:r>
            <a:r>
              <a:rPr lang="en-SG" sz="2400" b="1" dirty="0" smtClean="0">
                <a:solidFill>
                  <a:schemeClr val="bg1"/>
                </a:solidFill>
              </a:rPr>
              <a:t>2.92 m x 3.9 m</a:t>
            </a:r>
          </a:p>
          <a:p>
            <a:pPr algn="ctr" fontAlgn="t"/>
            <a:r>
              <a:rPr lang="en-SG" sz="2400" b="1" strike="noStrike" dirty="0" smtClean="0">
                <a:solidFill>
                  <a:schemeClr val="bg1"/>
                </a:solidFill>
              </a:rPr>
              <a:t>Media: </a:t>
            </a:r>
            <a:r>
              <a:rPr lang="en-SG" sz="2400" b="1" dirty="0" smtClean="0">
                <a:solidFill>
                  <a:schemeClr val="bg1"/>
                </a:solidFill>
              </a:rPr>
              <a:t> Paper, Gouache</a:t>
            </a:r>
          </a:p>
        </p:txBody>
      </p:sp>
      <p:sp>
        <p:nvSpPr>
          <p:cNvPr id="2" name="TextBox 1"/>
          <p:cNvSpPr txBox="1"/>
          <p:nvPr/>
        </p:nvSpPr>
        <p:spPr>
          <a:xfrm>
            <a:off x="6228184" y="404664"/>
            <a:ext cx="2736304" cy="4524315"/>
          </a:xfrm>
          <a:prstGeom prst="rect">
            <a:avLst/>
          </a:prstGeom>
          <a:noFill/>
        </p:spPr>
        <p:txBody>
          <a:bodyPr wrap="square" rtlCol="0">
            <a:spAutoFit/>
          </a:bodyPr>
          <a:lstStyle/>
          <a:p>
            <a:r>
              <a:rPr lang="en-SG" sz="2400" b="1" dirty="0" smtClean="0"/>
              <a:t>THINK</a:t>
            </a:r>
          </a:p>
          <a:p>
            <a:r>
              <a:rPr lang="en-SG" sz="2400" dirty="0" smtClean="0"/>
              <a:t>What do you think about this Artwork?</a:t>
            </a:r>
          </a:p>
          <a:p>
            <a:endParaRPr lang="en-SG" sz="2400" dirty="0"/>
          </a:p>
          <a:p>
            <a:r>
              <a:rPr lang="en-SG" sz="2400" b="1" dirty="0" smtClean="0"/>
              <a:t>PUZZLE</a:t>
            </a:r>
          </a:p>
          <a:p>
            <a:r>
              <a:rPr lang="en-SG" sz="2400" dirty="0" smtClean="0"/>
              <a:t>What questions do you have?</a:t>
            </a:r>
          </a:p>
          <a:p>
            <a:endParaRPr lang="en-SG" sz="2400" dirty="0"/>
          </a:p>
          <a:p>
            <a:r>
              <a:rPr lang="en-SG" sz="2400" b="1" dirty="0" smtClean="0"/>
              <a:t>EXPLORE</a:t>
            </a:r>
          </a:p>
          <a:p>
            <a:r>
              <a:rPr lang="en-SG" sz="2400" dirty="0" smtClean="0"/>
              <a:t>What does the artwork make you want to explore?</a:t>
            </a:r>
            <a:endParaRPr lang="en-S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3.bp.blogspot.com/-nlQLp5OaYXA/UHh7-En9xSI/AAAAAAAAAms/pnRLjz5QOSA/s1600/The_Beasts_of_the_Sea_1950.jpg"/>
          <p:cNvPicPr>
            <a:picLocks noChangeAspect="1" noChangeArrowheads="1"/>
          </p:cNvPicPr>
          <p:nvPr/>
        </p:nvPicPr>
        <p:blipFill>
          <a:blip r:embed="rId2" cstate="print">
            <a:lum bright="-10000" contrast="10000"/>
          </a:blip>
          <a:srcRect/>
          <a:stretch>
            <a:fillRect/>
          </a:stretch>
        </p:blipFill>
        <p:spPr bwMode="auto">
          <a:xfrm>
            <a:off x="467544" y="80828"/>
            <a:ext cx="3744416" cy="6716835"/>
          </a:xfrm>
          <a:prstGeom prst="rect">
            <a:avLst/>
          </a:prstGeom>
          <a:noFill/>
        </p:spPr>
      </p:pic>
      <p:sp>
        <p:nvSpPr>
          <p:cNvPr id="3" name="TextBox 2"/>
          <p:cNvSpPr txBox="1"/>
          <p:nvPr/>
        </p:nvSpPr>
        <p:spPr>
          <a:xfrm>
            <a:off x="4355976" y="1916832"/>
            <a:ext cx="4248472" cy="3046988"/>
          </a:xfrm>
          <a:prstGeom prst="rect">
            <a:avLst/>
          </a:prstGeom>
          <a:noFill/>
        </p:spPr>
        <p:txBody>
          <a:bodyPr wrap="square" rtlCol="0">
            <a:spAutoFit/>
          </a:bodyPr>
          <a:lstStyle/>
          <a:p>
            <a:pPr algn="ctr"/>
            <a:endParaRPr lang="en-SG" sz="3200" dirty="0" smtClean="0"/>
          </a:p>
          <a:p>
            <a:pPr algn="ctr"/>
            <a:r>
              <a:rPr lang="en-SG" sz="3200" b="1" dirty="0" smtClean="0">
                <a:solidFill>
                  <a:schemeClr val="bg1"/>
                </a:solidFill>
              </a:rPr>
              <a:t>Beasts of the Sea (1950)</a:t>
            </a:r>
          </a:p>
          <a:p>
            <a:pPr algn="ctr"/>
            <a:r>
              <a:rPr lang="en-SG" sz="3200" dirty="0" smtClean="0">
                <a:solidFill>
                  <a:schemeClr val="bg1"/>
                </a:solidFill>
              </a:rPr>
              <a:t>Dimensions: 2.96 m x 1.54 m</a:t>
            </a:r>
          </a:p>
          <a:p>
            <a:pPr algn="ctr"/>
            <a:r>
              <a:rPr lang="en-SG" sz="3200" dirty="0" smtClean="0">
                <a:solidFill>
                  <a:schemeClr val="bg1"/>
                </a:solidFill>
              </a:rPr>
              <a:t>Media: Paper collage</a:t>
            </a:r>
            <a:endParaRPr lang="en-SG" sz="3200" dirty="0">
              <a:solidFill>
                <a:schemeClr val="bg1"/>
              </a:solidFill>
            </a:endParaRPr>
          </a:p>
          <a:p>
            <a:pPr algn="ctr"/>
            <a:endParaRPr lang="en-SG"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xIcX-1wMpZY/UJwSfpkkSaI/AAAAAAAAAAM/glA2U2-H5Ys/s1600/sketch_book.jpg"/>
          <p:cNvPicPr>
            <a:picLocks noChangeAspect="1" noChangeArrowheads="1"/>
          </p:cNvPicPr>
          <p:nvPr/>
        </p:nvPicPr>
        <p:blipFill>
          <a:blip r:embed="rId3" cstate="print"/>
          <a:srcRect/>
          <a:stretch>
            <a:fillRect/>
          </a:stretch>
        </p:blipFill>
        <p:spPr bwMode="auto">
          <a:xfrm>
            <a:off x="-1641092" y="1"/>
            <a:ext cx="11181644" cy="6858000"/>
          </a:xfrm>
          <a:prstGeom prst="rect">
            <a:avLst/>
          </a:prstGeom>
          <a:noFill/>
        </p:spPr>
      </p:pic>
      <p:sp>
        <p:nvSpPr>
          <p:cNvPr id="2" name="Rectangle 1"/>
          <p:cNvSpPr/>
          <p:nvPr/>
        </p:nvSpPr>
        <p:spPr>
          <a:xfrm>
            <a:off x="561051" y="1268760"/>
            <a:ext cx="2930829" cy="3600986"/>
          </a:xfrm>
          <a:prstGeom prst="rect">
            <a:avLst/>
          </a:prstGeom>
          <a:noFill/>
        </p:spPr>
        <p:txBody>
          <a:bodyPr wrap="square" lIns="91440" tIns="45720" rIns="91440" bIns="45720">
            <a:spAutoFit/>
          </a:bodyPr>
          <a:lstStyle/>
          <a:p>
            <a:pPr algn="ctr"/>
            <a:r>
              <a:rPr lang="en-US" sz="4400" b="1" u="sng" dirty="0" smtClean="0">
                <a:ln w="1905"/>
                <a:effectLst>
                  <a:innerShdw blurRad="69850" dist="43180" dir="5400000">
                    <a:srgbClr val="000000">
                      <a:alpha val="65000"/>
                    </a:srgbClr>
                  </a:innerShdw>
                </a:effectLst>
                <a:latin typeface="Bauhaus 93" pitchFamily="82" charset="0"/>
              </a:rPr>
              <a:t>ACTIVITY</a:t>
            </a:r>
            <a:r>
              <a:rPr lang="en-US" sz="4400" b="1" u="sng" cap="none" spc="0" dirty="0" smtClean="0">
                <a:ln w="1905"/>
                <a:effectLst>
                  <a:innerShdw blurRad="69850" dist="43180" dir="5400000">
                    <a:srgbClr val="000000">
                      <a:alpha val="65000"/>
                    </a:srgbClr>
                  </a:innerShdw>
                </a:effectLst>
                <a:latin typeface="Bauhaus 93" pitchFamily="82" charset="0"/>
              </a:rPr>
              <a:t> </a:t>
            </a:r>
          </a:p>
          <a:p>
            <a:pPr algn="ctr"/>
            <a:endParaRPr lang="en-US" sz="4400" b="1" u="sng" cap="none" spc="0" dirty="0" smtClean="0">
              <a:ln w="1905"/>
              <a:effectLst>
                <a:innerShdw blurRad="69850" dist="43180" dir="5400000">
                  <a:srgbClr val="000000">
                    <a:alpha val="65000"/>
                  </a:srgbClr>
                </a:innerShdw>
              </a:effectLst>
              <a:latin typeface="Bauhaus 93" pitchFamily="82" charset="0"/>
            </a:endParaRPr>
          </a:p>
          <a:p>
            <a:pPr algn="ctr"/>
            <a:r>
              <a:rPr lang="en-US" sz="4400" b="1" cap="none" spc="0" dirty="0" smtClean="0">
                <a:ln w="1905"/>
                <a:effectLst>
                  <a:innerShdw blurRad="69850" dist="43180" dir="5400000">
                    <a:srgbClr val="000000">
                      <a:alpha val="65000"/>
                    </a:srgbClr>
                  </a:innerShdw>
                </a:effectLst>
                <a:latin typeface="Bauhaus 93" pitchFamily="82" charset="0"/>
              </a:rPr>
              <a:t> </a:t>
            </a:r>
            <a:r>
              <a:rPr lang="en-US" sz="3200" dirty="0" smtClean="0">
                <a:ln w="1905"/>
                <a:effectLst>
                  <a:innerShdw blurRad="69850" dist="43180" dir="5400000">
                    <a:srgbClr val="000000">
                      <a:alpha val="65000"/>
                    </a:srgbClr>
                  </a:innerShdw>
                </a:effectLst>
                <a:latin typeface="Bauhaus 93" pitchFamily="82" charset="0"/>
              </a:rPr>
              <a:t>EXPLORATION </a:t>
            </a:r>
          </a:p>
          <a:p>
            <a:pPr algn="ctr"/>
            <a:r>
              <a:rPr lang="en-US" sz="3200" dirty="0" smtClean="0">
                <a:ln w="1905"/>
                <a:effectLst>
                  <a:innerShdw blurRad="69850" dist="43180" dir="5400000">
                    <a:srgbClr val="000000">
                      <a:alpha val="65000"/>
                    </a:srgbClr>
                  </a:innerShdw>
                </a:effectLst>
                <a:latin typeface="Bauhaus 93" pitchFamily="82" charset="0"/>
              </a:rPr>
              <a:t>OF</a:t>
            </a:r>
          </a:p>
          <a:p>
            <a:pPr algn="ctr"/>
            <a:r>
              <a:rPr lang="en-US" sz="3200" dirty="0" smtClean="0">
                <a:ln w="1905"/>
                <a:effectLst>
                  <a:innerShdw blurRad="69850" dist="43180" dir="5400000">
                    <a:srgbClr val="000000">
                      <a:alpha val="65000"/>
                    </a:srgbClr>
                  </a:innerShdw>
                </a:effectLst>
                <a:latin typeface="Bauhaus 93" pitchFamily="82" charset="0"/>
              </a:rPr>
              <a:t>ABSTRACT </a:t>
            </a:r>
          </a:p>
          <a:p>
            <a:pPr algn="ctr"/>
            <a:r>
              <a:rPr lang="en-US" sz="3200" dirty="0" smtClean="0">
                <a:ln w="1905"/>
                <a:effectLst>
                  <a:innerShdw blurRad="69850" dist="43180" dir="5400000">
                    <a:srgbClr val="000000">
                      <a:alpha val="65000"/>
                    </a:srgbClr>
                  </a:innerShdw>
                </a:effectLst>
                <a:latin typeface="Bauhaus 93" pitchFamily="82" charset="0"/>
              </a:rPr>
              <a:t>FORMS</a:t>
            </a:r>
          </a:p>
        </p:txBody>
      </p:sp>
      <p:sp>
        <p:nvSpPr>
          <p:cNvPr id="5" name="TextBox 4"/>
          <p:cNvSpPr txBox="1"/>
          <p:nvPr/>
        </p:nvSpPr>
        <p:spPr>
          <a:xfrm>
            <a:off x="4644008" y="692696"/>
            <a:ext cx="4032448" cy="4401205"/>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You are going to be Henri Matisse today. You are going to draw with scissors.</a:t>
            </a:r>
          </a:p>
          <a:p>
            <a:pPr marL="342900" indent="-342900">
              <a:buFont typeface="Arial" panose="020B0604020202020204" pitchFamily="34" charset="0"/>
              <a:buChar char="•"/>
            </a:pPr>
            <a:endParaRPr lang="en-US" sz="2800" b="1" dirty="0"/>
          </a:p>
          <a:p>
            <a:r>
              <a:rPr lang="en-US" sz="2800" b="1" dirty="0" smtClean="0"/>
              <a:t>Note: </a:t>
            </a:r>
          </a:p>
          <a:p>
            <a:pPr marL="342900" indent="-342900">
              <a:buFont typeface="Arial" panose="020B0604020202020204" pitchFamily="34" charset="0"/>
              <a:buChar char="•"/>
            </a:pPr>
            <a:r>
              <a:rPr lang="en-US" sz="2800" b="1" dirty="0" smtClean="0"/>
              <a:t>Minimize wastage of paper. Share the </a:t>
            </a:r>
            <a:r>
              <a:rPr lang="en-US" sz="2800" b="1" dirty="0" err="1" smtClean="0"/>
              <a:t>coloured</a:t>
            </a:r>
            <a:r>
              <a:rPr lang="en-US" sz="2800" b="1" dirty="0" smtClean="0"/>
              <a:t> paper. </a:t>
            </a:r>
          </a:p>
          <a:p>
            <a:pPr marL="342900" indent="-342900">
              <a:buAutoNum type="arabicParenR"/>
            </a:pPr>
            <a:endParaRPr lang="en-SG"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4278094"/>
          </a:xfrm>
          <a:prstGeom prst="rect">
            <a:avLst/>
          </a:prstGeom>
          <a:noFill/>
        </p:spPr>
        <p:txBody>
          <a:bodyPr wrap="square" rtlCol="0">
            <a:spAutoFit/>
          </a:bodyPr>
          <a:lstStyle/>
          <a:p>
            <a:r>
              <a:rPr lang="en-SG" sz="2000" b="1" dirty="0" smtClean="0"/>
              <a:t>Your Challenge</a:t>
            </a:r>
          </a:p>
          <a:p>
            <a:endParaRPr lang="en-SG" sz="2000" dirty="0"/>
          </a:p>
          <a:p>
            <a:r>
              <a:rPr lang="en-SG" sz="2000" dirty="0" smtClean="0"/>
              <a:t>You are going to create an artwork with the theme </a:t>
            </a:r>
            <a:r>
              <a:rPr lang="en-SG" sz="2000" b="1" dirty="0" smtClean="0"/>
              <a:t>“Movement’.</a:t>
            </a:r>
            <a:endParaRPr lang="en-SG" sz="2000" b="1" dirty="0"/>
          </a:p>
          <a:p>
            <a:pPr marL="285750" indent="-285750">
              <a:buFont typeface="Arial" panose="020B0604020202020204" pitchFamily="34" charset="0"/>
              <a:buChar char="•"/>
            </a:pPr>
            <a:r>
              <a:rPr lang="en-SG" sz="2000" dirty="0" smtClean="0"/>
              <a:t>Some questions to get you started:</a:t>
            </a:r>
          </a:p>
          <a:p>
            <a:pPr marL="285750" indent="-285750">
              <a:buFont typeface="Arial" panose="020B0604020202020204" pitchFamily="34" charset="0"/>
              <a:buChar char="•"/>
            </a:pPr>
            <a:r>
              <a:rPr lang="en-SG" sz="2000" dirty="0" smtClean="0"/>
              <a:t>What do you think is a movement?</a:t>
            </a:r>
          </a:p>
          <a:p>
            <a:pPr marL="285750" indent="-285750">
              <a:buFont typeface="Arial" panose="020B0604020202020204" pitchFamily="34" charset="0"/>
              <a:buChar char="•"/>
            </a:pPr>
            <a:r>
              <a:rPr lang="en-SG" sz="2000" dirty="0" smtClean="0"/>
              <a:t>What are things that move?</a:t>
            </a:r>
          </a:p>
          <a:p>
            <a:pPr marL="285750" indent="-285750">
              <a:buFont typeface="Arial" panose="020B0604020202020204" pitchFamily="34" charset="0"/>
              <a:buChar char="•"/>
            </a:pPr>
            <a:r>
              <a:rPr lang="en-SG" sz="2000" dirty="0" smtClean="0"/>
              <a:t>What causes movement?</a:t>
            </a:r>
          </a:p>
          <a:p>
            <a:endParaRPr lang="en-SG" sz="2000" dirty="0"/>
          </a:p>
          <a:p>
            <a:r>
              <a:rPr lang="en-SG" sz="2000" dirty="0" smtClean="0"/>
              <a:t>For this artwork, you are going to use a limited palette. In other words, on top of black and white, you may work with maximum two colours.</a:t>
            </a:r>
          </a:p>
          <a:p>
            <a:endParaRPr lang="en-SG" dirty="0" smtClean="0"/>
          </a:p>
          <a:p>
            <a:r>
              <a:rPr lang="en-SG" dirty="0" smtClean="0"/>
              <a:t>Note:</a:t>
            </a:r>
          </a:p>
          <a:p>
            <a:r>
              <a:rPr lang="en-SG" dirty="0" smtClean="0"/>
              <a:t>Work with different shades and tints of a colour.</a:t>
            </a:r>
          </a:p>
          <a:p>
            <a:r>
              <a:rPr lang="en-SG" dirty="0" smtClean="0"/>
              <a:t>No pencil is allowed.</a:t>
            </a:r>
            <a:endParaRPr lang="en-SG" dirty="0"/>
          </a:p>
        </p:txBody>
      </p:sp>
      <p:pic>
        <p:nvPicPr>
          <p:cNvPr id="3" name="Picture 2" descr="C:\Users\user\Desktop\P6 LESSON PLANS CUTOUTS\POLINESIA, THE SKY.jpg"/>
          <p:cNvPicPr>
            <a:picLocks noChangeAspect="1" noChangeArrowheads="1"/>
          </p:cNvPicPr>
          <p:nvPr/>
        </p:nvPicPr>
        <p:blipFill>
          <a:blip r:embed="rId2" cstate="print">
            <a:lum bright="-10000" contrast="20000"/>
          </a:blip>
          <a:srcRect/>
          <a:stretch>
            <a:fillRect/>
          </a:stretch>
        </p:blipFill>
        <p:spPr bwMode="auto">
          <a:xfrm>
            <a:off x="611560" y="4692656"/>
            <a:ext cx="3199572" cy="2052297"/>
          </a:xfrm>
          <a:prstGeom prst="rect">
            <a:avLst/>
          </a:prstGeom>
          <a:noFill/>
        </p:spPr>
      </p:pic>
      <p:sp>
        <p:nvSpPr>
          <p:cNvPr id="4" name="TextBox 3"/>
          <p:cNvSpPr txBox="1"/>
          <p:nvPr/>
        </p:nvSpPr>
        <p:spPr>
          <a:xfrm>
            <a:off x="4312173" y="4692656"/>
            <a:ext cx="3656813" cy="923330"/>
          </a:xfrm>
          <a:prstGeom prst="rect">
            <a:avLst/>
          </a:prstGeom>
          <a:noFill/>
        </p:spPr>
        <p:txBody>
          <a:bodyPr wrap="square" rtlCol="0">
            <a:spAutoFit/>
          </a:bodyPr>
          <a:lstStyle/>
          <a:p>
            <a:r>
              <a:rPr lang="en-SG" dirty="0" smtClean="0"/>
              <a:t>How many colours did Henri Matisse use for this artwork?</a:t>
            </a:r>
          </a:p>
          <a:p>
            <a:r>
              <a:rPr lang="en-SG" dirty="0" err="1" smtClean="0"/>
              <a:t>Ans</a:t>
            </a:r>
            <a:r>
              <a:rPr lang="en-SG" dirty="0" smtClean="0"/>
              <a:t>: 2 – White and Blue</a:t>
            </a:r>
            <a:endParaRPr lang="en-SG" dirty="0"/>
          </a:p>
        </p:txBody>
      </p:sp>
    </p:spTree>
    <p:extLst>
      <p:ext uri="{BB962C8B-B14F-4D97-AF65-F5344CB8AC3E}">
        <p14:creationId xmlns:p14="http://schemas.microsoft.com/office/powerpoint/2010/main" val="29812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6696744" cy="769441"/>
          </a:xfrm>
          <a:prstGeom prst="rect">
            <a:avLst/>
          </a:prstGeom>
          <a:noFill/>
        </p:spPr>
        <p:txBody>
          <a:bodyPr wrap="square" rtlCol="0">
            <a:spAutoFit/>
          </a:bodyPr>
          <a:lstStyle/>
          <a:p>
            <a:pPr algn="ctr"/>
            <a:r>
              <a:rPr lang="en-US" sz="4400" dirty="0" smtClean="0">
                <a:solidFill>
                  <a:srgbClr val="FF0066"/>
                </a:solidFill>
                <a:latin typeface="Bauhaus 93" pitchFamily="82" charset="0"/>
              </a:rPr>
              <a:t>ARTIST STATEMENT</a:t>
            </a:r>
            <a:endParaRPr lang="en-SG" sz="4400" dirty="0">
              <a:solidFill>
                <a:srgbClr val="FF0066"/>
              </a:solidFill>
              <a:latin typeface="Bauhaus 93" pitchFamily="82" charset="0"/>
            </a:endParaRPr>
          </a:p>
        </p:txBody>
      </p:sp>
      <p:sp>
        <p:nvSpPr>
          <p:cNvPr id="3" name="TextBox 2"/>
          <p:cNvSpPr txBox="1"/>
          <p:nvPr/>
        </p:nvSpPr>
        <p:spPr>
          <a:xfrm>
            <a:off x="539552" y="1268760"/>
            <a:ext cx="8280920" cy="1200329"/>
          </a:xfrm>
          <a:prstGeom prst="rect">
            <a:avLst/>
          </a:prstGeom>
          <a:noFill/>
        </p:spPr>
        <p:txBody>
          <a:bodyPr wrap="square" rtlCol="0">
            <a:spAutoFit/>
          </a:bodyPr>
          <a:lstStyle/>
          <a:p>
            <a:r>
              <a:rPr lang="en-US" sz="3600" dirty="0" smtClean="0">
                <a:solidFill>
                  <a:schemeClr val="bg1"/>
                </a:solidFill>
              </a:rPr>
              <a:t>Write a short paragraph about your artwork based on the theme “Movement”.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 PERRUCHE ET LA SIRENE.jpg"/>
          <p:cNvPicPr>
            <a:picLocks noChangeAspect="1"/>
          </p:cNvPicPr>
          <p:nvPr/>
        </p:nvPicPr>
        <p:blipFill>
          <a:blip r:embed="rId3" cstate="print"/>
          <a:srcRect l="53873"/>
          <a:stretch>
            <a:fillRect/>
          </a:stretch>
        </p:blipFill>
        <p:spPr>
          <a:xfrm rot="5400000">
            <a:off x="6979704" y="4693705"/>
            <a:ext cx="2204863" cy="2123728"/>
          </a:xfrm>
          <a:prstGeom prst="rect">
            <a:avLst/>
          </a:prstGeom>
        </p:spPr>
      </p:pic>
      <p:pic>
        <p:nvPicPr>
          <p:cNvPr id="11" name="Picture 10" descr="LA PERRUCHE ET LA SIRENE.jpg"/>
          <p:cNvPicPr>
            <a:picLocks noChangeAspect="1"/>
          </p:cNvPicPr>
          <p:nvPr/>
        </p:nvPicPr>
        <p:blipFill>
          <a:blip r:embed="rId3" cstate="print"/>
          <a:srcRect l="53873"/>
          <a:stretch>
            <a:fillRect/>
          </a:stretch>
        </p:blipFill>
        <p:spPr>
          <a:xfrm rot="16200000">
            <a:off x="-40568" y="4693704"/>
            <a:ext cx="2204863" cy="2123728"/>
          </a:xfrm>
          <a:prstGeom prst="rect">
            <a:avLst/>
          </a:prstGeom>
        </p:spPr>
      </p:pic>
      <p:pic>
        <p:nvPicPr>
          <p:cNvPr id="8" name="Picture 7" descr="LA PERRUCHE ET LA SIRENE.jpg"/>
          <p:cNvPicPr>
            <a:picLocks noChangeAspect="1"/>
          </p:cNvPicPr>
          <p:nvPr/>
        </p:nvPicPr>
        <p:blipFill>
          <a:blip r:embed="rId3" cstate="print"/>
          <a:stretch>
            <a:fillRect/>
          </a:stretch>
        </p:blipFill>
        <p:spPr>
          <a:xfrm rot="5400000">
            <a:off x="5692088" y="1328183"/>
            <a:ext cx="4780095" cy="2123728"/>
          </a:xfrm>
          <a:prstGeom prst="rect">
            <a:avLst/>
          </a:prstGeom>
        </p:spPr>
      </p:pic>
      <p:pic>
        <p:nvPicPr>
          <p:cNvPr id="9" name="Picture 8" descr="LA PERRUCHE ET LA SIRENE.jpg"/>
          <p:cNvPicPr>
            <a:picLocks noChangeAspect="1"/>
          </p:cNvPicPr>
          <p:nvPr/>
        </p:nvPicPr>
        <p:blipFill>
          <a:blip r:embed="rId3" cstate="print"/>
          <a:stretch>
            <a:fillRect/>
          </a:stretch>
        </p:blipFill>
        <p:spPr>
          <a:xfrm rot="5400000">
            <a:off x="-1328184" y="1328184"/>
            <a:ext cx="4780095" cy="2123728"/>
          </a:xfrm>
          <a:prstGeom prst="rect">
            <a:avLst/>
          </a:prstGeom>
        </p:spPr>
      </p:pic>
      <p:sp>
        <p:nvSpPr>
          <p:cNvPr id="2" name="Title 1"/>
          <p:cNvSpPr>
            <a:spLocks noGrp="1"/>
          </p:cNvSpPr>
          <p:nvPr>
            <p:ph type="ctrTitle"/>
          </p:nvPr>
        </p:nvSpPr>
        <p:spPr>
          <a:xfrm>
            <a:off x="611560" y="2463031"/>
            <a:ext cx="7772400" cy="1470025"/>
          </a:xfrm>
        </p:spPr>
        <p:txBody>
          <a:bodyPr>
            <a:normAutofit/>
          </a:bodyPr>
          <a:lstStyle/>
          <a:p>
            <a:r>
              <a:rPr lang="en-US" b="1" dirty="0" smtClean="0">
                <a:solidFill>
                  <a:srgbClr val="FFFF00"/>
                </a:solidFill>
                <a:latin typeface="Bauhaus 93" pitchFamily="82" charset="0"/>
              </a:rPr>
              <a:t>HENRI MATISSE</a:t>
            </a:r>
            <a:r>
              <a:rPr lang="en-US" dirty="0" smtClean="0">
                <a:solidFill>
                  <a:srgbClr val="FF0000"/>
                </a:solidFill>
              </a:rPr>
              <a:t/>
            </a:r>
            <a:br>
              <a:rPr lang="en-US" dirty="0" smtClean="0">
                <a:solidFill>
                  <a:srgbClr val="FF0000"/>
                </a:solidFill>
              </a:rPr>
            </a:br>
            <a:r>
              <a:rPr lang="da-DK" dirty="0">
                <a:solidFill>
                  <a:schemeClr val="bg1"/>
                </a:solidFill>
              </a:rPr>
              <a:t> </a:t>
            </a:r>
            <a:r>
              <a:rPr lang="da-DK" sz="2200" dirty="0" smtClean="0"/>
              <a:t>(31 </a:t>
            </a:r>
            <a:r>
              <a:rPr lang="da-DK" sz="2200" dirty="0"/>
              <a:t>December 1869 – 3 November </a:t>
            </a:r>
            <a:r>
              <a:rPr lang="da-DK" sz="2200" dirty="0" smtClean="0"/>
              <a:t>1954)</a:t>
            </a:r>
            <a:endParaRPr lang="en-SG" sz="2200" dirty="0"/>
          </a:p>
        </p:txBody>
      </p:sp>
      <p:sp>
        <p:nvSpPr>
          <p:cNvPr id="3" name="Subtitle 2"/>
          <p:cNvSpPr>
            <a:spLocks noGrp="1"/>
          </p:cNvSpPr>
          <p:nvPr>
            <p:ph type="subTitle" idx="1"/>
          </p:nvPr>
        </p:nvSpPr>
        <p:spPr>
          <a:xfrm>
            <a:off x="1331640" y="3861048"/>
            <a:ext cx="6400800" cy="1752600"/>
          </a:xfrm>
        </p:spPr>
        <p:txBody>
          <a:bodyPr>
            <a:normAutofit/>
          </a:bodyPr>
          <a:lstStyle/>
          <a:p>
            <a:r>
              <a:rPr lang="en-US" sz="3600" dirty="0" smtClean="0">
                <a:solidFill>
                  <a:schemeClr val="tx1"/>
                </a:solidFill>
                <a:latin typeface="Bauhaus 93" pitchFamily="82" charset="0"/>
              </a:rPr>
              <a:t>Drawing With Scissors</a:t>
            </a:r>
            <a:endParaRPr lang="en-SG" sz="3600" dirty="0">
              <a:solidFill>
                <a:schemeClr val="tx1"/>
              </a:solidFill>
              <a:latin typeface="Bauhaus 93" pitchFamily="82" charset="0"/>
            </a:endParaRPr>
          </a:p>
        </p:txBody>
      </p:sp>
      <p:sp>
        <p:nvSpPr>
          <p:cNvPr id="1032" name="AutoShape 8" descr="data:image/jpeg;base64,/9j/4AAQSkZJRgABAQAAAQABAAD/2wCEAAkGBwgHBgkIBwgKCgkLDRYPDQwMDRsUFRAWIB0iIiAdHx8kKDQsJCYxJx8fLT0tMTU3Ojo6Iys/RD84QzQ5OjcBCgoKDQwNGg8PGjclHyU3Nzc3Nzc3Nzc3Nzc3Nzc3Nzc3Nzc3Nzc3Nzc3Nzc3Nzc3Nzc3Nzc3Nzc3Nzc3Nzc3N//AABEIAMkAYQMBEQACEQEDEQH/xAAbAAACAgMBAAAAAAAAAAAAAAAFBgIEAQMHAP/EAEYQAAEDAwIDAwgFCQcEAwAAAAECAwQABRESIQYxQRNRYRQiMnGBkaGxBxVCssEjMzRicnOS0fAWJENSY4LhNVNk4iUmwv/EABoBAAIDAQEAAAAAAAAAAAAAAAMEAQIFAAb/xAA1EQABAwIDBAgFBAMBAAAAAAABAAIDBBESITEFE0FRIjNhcZGhsfAjMoHB0RVCUuEUovE0/9oADAMBAAIRAxEAPwA/xDdJUGSluKU4LYVhSc5OT/KqAXOq06GljmBL1TZvVxeebbbWlSnCEpAbG6j0qcPb6fhNuoKdoJN8kRuK75bUByR2fZnGVoTqA8D3VUWPFBhgpJTZt7ocq+T+jjeQf+3mr4e1MDZ8HI+KardBmuRA5cJBbeXuENoHmDxz1oRNjqsyXcB1mC4Qy8qudsWlXatusKPmuBvGD3Hxqzc+KZp4KaUaEHvQ367l43Ugf7KnD2pj/Ag7Vn67l42U2TjYadq7Aeag7Ph5FSevEhlC3HH0IbQCVKWkAJA6mvP/AKlUF+Fo8lJoKdoub+K0ROI1TUFyHMjvpBwS3pOD491XkrqyPJ7bd4VY6OlkF2G/1W/65kghJdbCleiCkZPqqg2lUW0Hgrfp8ANvupsXWWp9pK1JIUtKfRHU0WDaEz5Aw2zQ5qGJjC4cEw4P9GtvEFiqERppVyfcUEqc8nQjBGcJKlE+/wDChvJBTDHHDYc0FusVFnusadHRpjlwKKEjZJHMe3+dXa64stSCQzxGNxzTS06zLjhadLrLqeo2UOWKFmCs0hzHZ6hJSY3kPEbEdQzolo056pJBHwIo97tutnebynLuwp3lSWorSnpDiW2x1JoAuVjMY5xwtGaUL5fVXBPYMoKI4Vnzh5yscs93qozG2zWrTUu6OJ2qE93qq6bSxx7IlMW6N5OtbaFvflFoJHTYZ9fyrgkNouc1gtzV1+Uu7cDvv+k8uIoLA6rSDq+INeabHuK8N4X8iimQzUhPGyG2NocN8MP3V9OJMgDs0K57+gD686j4eqmqkmrqhC35W+z+EvAP8anMrtT7CqcLWSXdJ6LzcnHChKw42pZ851Q5H9n+htRq6rZBGYIh/X9odLTulfvX/wDV0GLhUtj96j7wrHox8dvetKp6l3cm3216qwXmM0uX6W9DvDTsdZSsMDfvGpWx7xXAAkrWoI2yMcHBE4F6iXZHkkxsNrdGCgnzV+o8wf6FULC3MLpKaSE42G/qjMdpuMyllhGhtHopBO3vqiUc8vOIoDxCkMXq1y8DCnkpUT4KH4H4URmYIT1KcUMjez7KjxI87Ku5jJJw2UobT3qPX44qWCwujUjWsix8/sr0uwR41pW5rUZLadSl58046Y7q4PzQo6xz5QP2lLqTy9VXWgh9+nwrfBT9ZNF2M+sMqQE55gn5A8t65L1ErGM6YuDkqdlaYtAciGShdqmEuRX1KGBkboJ78bjvwetYNU4znGB026j0KHA1sQLb9B2h+yE2dgXC1M3HiOYFW2GShhnGAvG2VY5noB19u7FQ7cymOmb03an8flLwjeMEk7ui3RVJPFl0n3Bpq0ILbaVYQwlIUpz9rbYY7uXxorNnQRRl0uZ58u73mqOrZpHgRZch+V0aFnyqNq9LtEZHjkVj0v8A6G25rTqepd3Jtr1C8ygV1gruF+YjoITqj5UsjOkBSt8VANlqUcoiic481F/hd5tvXHkJdUB6BRoJ9Ryd6jGCmG17XGzhbzRLh25rmMqYkZ7doczzUnv9dUc2yXqoQw4m6FV+ND/cY5BwoPeb7jVo9SibP+c9yItwYkxca4qbIeUhDmoE77AjIqLkZJcyyRh0V8swqfFNw7KP5Gg5cd3Xg+in/n8Klgubo9FFidvDoErjkPVRVpoHxbMgtQ24lxYkLbkElLjIGW1Drv135euuSVY9gaGvGqWXmp9qtyUMPsT7XPyhrKSU6yNvNO6VbfA9aSDoppTcFr2en3CRc2SKPIhzHe/orEzhOVbEofW39aRm0lS2G1qbIPxJHq3oUe0GTHCOgTxyPv65Ir6J8QxHpDwRXhniK0ulMVEJq3PLOlARgpcPdqwN/A0nWUU7enixD3wTFLVQnoBuEpwh/pcfv7ZH3hSdJ17U1U9S7uTbXqV5lDVSURuJmS6oJQ5E7PUTjB1Ej5UM8U9CwvgdbgQUbzQ0FL0RsReLHkcg42opx4gE/EGiE3an3ux0oPIrTxsvzIbY6FSj8MfjXRaomzhm4ouxJTAscZx3J0R2xp6qVpGAKqc3JQsMs5A4kqrBsqZBXKu4Lj7p1dmFEBHu/oVbFbII0lVh6EWQCG8Q2+NAda8mUQFg/kyc6cdc1dpumaWZ8oOLggkqGxcI6o0toONL6dQe8HofGrI8jGvbhcEmcSQ5lltKIaVJct5kdo09jC2lc9J+Jz6+VZtFLHUSbzR9sxwPvks2pjfBHgGbb37QjzF9lW3sY/EjCmVLA0Sm/ObX4HHI0i+kZKS6mdfs4pptU6KzZxbt4KvduGol2Hl9nfbbkKOoLbOptZ55OOR8R7qvBXSQfDmFx5qJqSObpxHPyTdD1eVxwRv2qMn/AHUnS237bc0xUdS7uTbXqV5lK3FX/UWs4/Rx941VvzLa2Zo5W+F7osqECSsqB/NKJ3H6vzqr28VaspwBvG/X8re/lXFcfT9lvf3Kqo+VDZYUhuhfES/LbwGG9wFpYHrJ3+JPuq0YsE1SDdxYj2lF7xIH1zbYiT5iXErI798D5Gqt0JSlO34L3n3zRC6XFu3MdovCnFeg3n0v+KhouUCGEyusNEnSZTst8vPqKlnp0HhjoKNa2i2GRiNuFoyS9xMqBmK3PuEyGFE6FME6dsbnA8a5LVeDIPcR3KBgTnbDKYamsXuK62Q3rJStJ6YXvkjuPvFYQmiE7XObu3Dw8MlXdvdEQHYwqNk4niTIibXxAhJbKQgPODzVDkNXcf1vlR6mgex++pzny/H4QYatj27ubTmqV2sk7hmYm42pS3I+QUqQckfqrxzB76NBVRVjDFLr7zCHLA+mcHx6LpMQnymPkYy6jb2isSkt/ktA5rSqM4Xdya816tecStxT/wBSaH/jj7xqG6rX2bo76IVHcWw6h5s4U2dST4ipK0ntDgWninCGz2tyN2BHYuRxpyfRPUfD40HhZZD3Wj3PG6C8OMKl3JMg5KGiXFK71Hl7d8+yiONgnKt+CLDxOSnKcMjitATuUPoT/DjP41AyaoYMNL9D5o5dbO1cltrK1NrTsVAZynuqrXWSUFS6IEWuqfETUOLbW2m2W0OFQ0aUgEDqf676lpJKNRue+QuJySXemIb9teVcGC6yyguYTsoYH2T34oidnaxzDjGQSZAnWGKta2xemCRzbkJAPdkpwaTkiqnWHRPePyspkkDcxiH1V+18PSH+EZfbsKTJW75RFBA1bJHu1bigTVrG1TbG4tY8tfsixUznU7rjPUe+1buALtJXKNpfVrZ7NSmtfNBGPN9WPlVNqU7Q3fN1v7+qtQTOxbo5hP0f9KY/fI+8KyaHOoanqrqXJor1d151KfFxIubGOZj/AP6Nc3UrY2Z8rvoiDHCxCEGRK0rI85CE5x4ZzVTIudtDOzWog/cINoYRGCistpwGkbq9vSqWLku2GSdxfzUbNdmpqyx2HYlIJSkHII+FS5pGamopnRjFe6jbLUqJPkzZS0KUVKKFZ5A7lR7j099S45ABTNUCRjY2BbHbv2rxjWxvyl7qrOEJ9ZqA3mobTWGKU2HmlviITYOJl1SstqIT2iCFJSegwOXXpRG20COK2nhbYXt3IJ9d21XmuKWUnYgoJBFWwlUdtWlIsSfArRGVwvFdS6xEQhafRV2Sjp9WeVYzqXaLxZzvNCbXbPabj0KJ/wBorZjd5ef3Sv5Ur+lVXLzCP+r0n8j4FDoTvD0O5yLiwpxL74wR2atKcnJwMbZpiWl2hJE2JwFh2j8oDK+gY8vDjc9h/CNW682+TcYrDDxLi3kBKS2oZ3z3UOm2fUQyh7xkO0Ikm0aaZhYx2Z7Cnfet6yy7oBe4b0u9RhHKA4lpOnXyzqO/woZeGmy0qGRrGPxaIsuFc30aZFyQjI84MtY+NVJAzVBLC09FniVXZ4bt6fOUt14eKxj4D8anGeCu6tl0tZecdj21RatkRorzhxSicnwzzNDMmealrHzDFI7uW2/wZU2K23HKRhepaFHGrb8DVwbZodLIyN5LlYs9uRbYoaG7qsFxQ6n+Q6VJJKpPMZX3Sv8ASPeIn1WbWy8hySt1JcQk50JG+/jkDarxtN7rPqXjDhXN6YWer1tstzuiVrt0F6QlGylIAwD3ZPXw51xIUtY53yhaG4cp6WmG0w4qUV6AyB52ruxU3CrhJNlcuXD14tbPbXC3PMNZxrJSoA+JSTj21wcCpdG9ouQscMD/AOy2zv7dNUl+RXpetH19F2Khp9Cpyy3dUOIOFBhJH8SqVmycFo0jQ5rgVtelqlrbadwy2T55SedDLsWRRmxbsFwzKvS3mocQJY0gnZASfjRHODW5JeNjpJLuQiKtDb7a3NRQlWTjnQWmxzTz2ktICuvXg6iGUDT0UvO9EdLyCXZSC3SKpqkvu57R1RB6dPdQsRKYETG6BJkzhm53WRdrhBabWyxIUjSVecshIJCRjfYjrWjE4BgXnqqJzpnkc1YjcJRbhwUi72911U1KFrcQTlK9JOUgY7uXf7auXWKCIQ6PENU98DMmPwnbEADK2y7t11Eq/EVQ6piEWjCSXbqw59KTcxspDAkoYCkjn5vZlR9pPsxRAOily8b+6c/pCkJjcJzdZ3d0tJHUkqH4An2VVozR5zaMpDt3ClztFzs1wmIQGnX0gpCsqbJGwUP5ZrpHDDb3qgwQubI1x95Lo9VTKD3Ij6zTz3YT0/WVSs2oWnRfKVqUc0BOqHWoUrxrlywK5cppG2DXLiscIXuO1c7laJK0tuqmKcjknGvISCn17ZHtrQjHQBWDK8Coe0801woEWCXxGZCEPul11IOxWQATjpnHSpUAAXScu+mJ9Glufh6vKH2UQ0FIyUOYKT7fNOPHFWAzQS+0Qsk26cNXay29i4SkIbStYSlKVZW2rGRkYwOXeauCDklXRPYMRXR73AkcTwrE80ptEcutSZCVHB0FOSAMbnciqg2KbewyNCxxddW2rnZ7YnBdkSkuLA+wlPL3n5GqOHRJRMYD2t539ERqbrkKuf6cD/pJ+8qlJtQtGi0KrKoKeWW2XXAS20tYTzKU5xXAEqC9rciVA7E5BGOe3KuVl4ctq4qVJvnyqFUoIeC5N7XPuEeY0hRkOJbaWk4JSequnuNaEbrMAXnqmAvme6/FG+A+JnpDv1LeCpNxYJCFObKcxzSf1h8R8bkcQqRSX6LtVr+jd8RXr3anFBIiSVLTqOMJyUn2eaPfUO4KIDYual3jDiF7ii4MW21tlUZLuGR1eWRjPgNzjwOT4XaLIMsm8OFq6BPuMHhWyxxKc1diylpptJ891SRjYfj0qgFymnPbE3Ncvt9xfu3GkSbLI7VySnZPJA5BI8ANqvILMISkLy+cE9vouqVVNoXct5gx/wBpPzVSc2oWnRaFVlA0FPI3aXG1RUtowFo9IfjR2EWsFn1LXB9zxVpbTRWHFtoKk7hRHKrEDigBzgMIKBzVJkyz5M2VbfZT6R78UF3SOS0YrsZ0ytKm1Nq0rBSodFDBqlkUEEXCB2Xiddmv1zhvsuPxHJKl4aGpbauRUB1GAM1oMbdgXn5pcNQ8dqjxMqyXuUm6WW8sQ7ijGUyCWQsp5HKhgKHuOKuLjVAkwOOJpsU2W2wxfreReGZKFidGLclhohTalq0lSgodNuVVvwRmsGLECtlr4Xt1jS8/aYoMzs1JbckLKgNthz2HfiuuVLYmszaEjHhPie/3NUi8Asaz57zygQkdyEj4ch1zVw4AWS24kebuTajhyzWKAyEsJVI7drTIcH5RS9QGx6DnsOmaFI4kJqKJjNETwauushtwUBNAO57EfeVSc2oWlRjIqq5nBxQCngjLyQpluZCQEqSAdKRjUOoox0uEg0kOMcmixMRImJaSxhDCk6ion4VJBcujLIiS7VWokZuK2Ut7k7qUeZqwbYZIMkhkNygs+QJMnUkEJSNPLng0FxuVoQx4GWKDcMXN+FdruxEskme47LJL7JA0j/KonYdTz608wdBqxJXWnkyvmmu78N2u8p1ToaUP4z2rR0rSfWOftzU3IXOja7UIPY+EofCtwdusm6AsoQpKe0QGwknG5Odzjbl1qS66GyJsZxXRW7Rr668idYLmx2akA+SSGwW3OoIUNxkVAtxV3B+rShk3iu62iH2l84fdbVq0hxh5KmyemT9n41IaDoVV0rmDpNSp/aabxBxNa+3CWY7cgFDCDkA95PU1z22b4IUcxfKPfBdFxVUeyD3RWJ6f3I+8qlJ/mC1aL5XKDLRffbb1YCzj1UIZlNPdgaXIsXG4CAxFSp51Rzozk/Ci5NFgkrGY43mwW+d5WEIVFxkbKTsfVzqzsXBDh3dyHoc5OuDSSXEYA+0WtqGXvGqaEMDtD5ob2oUpSlOJKlHKjkbmhBzTxTQbYWAQ+z8Umxu3KJItsp9tUpx1p1hB3zjY7eHOn43MwDpDxWDNvGyv6B15FV5vH98dSREtiYoPIlpThHvAHwogwfyHilnPm4MPgUpXGZdLk/21wdlPrHLWDhPqHIeyrhzBxCA5szs3A+BR/hjjC5WFoRXojk2GPQbUSlTf7KsHbw+VccB4q8bpWC2EkKXFPGMy/wAMwUW7yaKVJUoFRWpWDkb4GBnf2VDcIzuule94thQThpCk8R23UkgduOYxXSEFvgq07HCUEj3Zdh2qqbQG9AmenB3DI+8qk5xmFrUHyuVVtS0kKQpQIPMHBFBC0CAUbhT4UWLzUXiMuebuT6+6jNe0DtWfLBLI/sU4FyDr7vbkIDhGgnkMdK5r881E1PhaMPBE3FtpbKnFIDeMqJIxjxq5ItmlQHXy1SG8G1vuqa/N6zo/Zzt8Kxja5tovQsxYRiUCjB/5qqsvbgcz765St0KM5LlIZaVha+RUduWamOLG/CFSSQRtLiiyeH5QjvOPPBtTYJQnOdeO89BTYonYSSUma9mIBovdBgVc8n30mnit0UZmRyTydTsT4ii04+I1L1PUu7k14rfXmlz36T5cqJOgGJJeY1Mq1dk4U5weuPXSk+oXoNjMa4PuL6JKF2uY3+sZm/8A5Cv50DJbm6j/AIjwWRdroMEXGYO4h9X86myndRn9o8FkXi6YOLnN8f7wv+ddZduYv4jwRCwXGc/do7T02S62onUhbyiD5p6E0OUdAocsUYYSGhOQ2HfSCTWD34rlKjnxrlKt2d/srrFXn/EA9h2PzosBtI0oFQ3FC4dicL872NqkqzjUgo9+341qVDrROKxaRuKZo95f8Svc7d5AthHaFSnGgpYP2T1FZs0O7sOYWtBPvQ420K1Q0/3pknn2qPvCop+tC6p6pyaK315xc3+ln9Mtv7pfzFKT6heg2Ifn+ir/AEVQWJfEDr0hCViLHLjYPRZUAD7AT8KGwdJN7WkcyABvEot9IHCcOO1cb4h4M6i3ojoRhJWThXv5+vNS9ts0ts6teS2Ei+ufYufsQ5LzDr7Ud5xlr844hslKPWelUC2zI1pDSRcq5w3hN6jHplX3TQ5vkKib5CnrJSaz0hZRUo1CmyN2i0N3G0yXQSZOopa87ABAB39eachpxJE48UjU1ToZmt/atnEsFmA8xKiNhpvOClIwMjcfDPuq1XGIyHtyCHRTOla5jzcorxKdbEVkf4spCfnTNXmGjmQlKIWc53IFVOMOzQ0yQkFxa/SA3wkfLzqFXWsOaNs0OLjyH3QG3LPlLI73EfeFKU/WBO1Y+E5Ndb682ud/Sk04/cbQyygrccStCEp5qJUnAFKT6hb2xnBokJ0yTJw3wwjhWGiU6sOznHEIeWjOkNrKUlA33AOFZ8KgNw5oNTWGrdhGTeHeOKrcVsP8UcQR+HYqi3FiYenOgejqGw8Tg7eJ8DUOu52FXpXNpYTO7U5AJxgQY1uhNw4TQbYbGAnnnvJ7yevfRALCyzpJHyvL3m5K5ZdbOu28bOORoTzUAuKKFlshAJQSQDyxnOKUnFmFejpagS0wDnXd/aJhWKzlZYKge+uXJi4PmobkuxVnHajUjxUOnu+VPUL7Es56LN2jES0SDhqiHGCc2tCj9l9J9WyhR61t4weRS2zT8U934WJSxIk2EHms9p7kg1zzidH4+S5gLGTdn5KH8YvpVOYaV/htkj/cf/UUvXOu8DkEzs1to3HmfT/qEwSPK44Sdi6n50Cn6wJiqHwndybsVvLzSSuNbii0cUcP3B1outsa1KSOeMgHHiM5FKzGzgVs7Ni3sUsfO33Tc3NiX+ClVqlNvo7ZtS9J3SAsKORzBwDU3DhklDG+B9pBbX0QbiVXE8Kev+zNuY8new668NJW44eedR6DA5VV2IHJM03+K9nx3ZjTuVaGfpDcTrcRb0YGdD+nfw82qjeIjxs4ZC57v7QOTxFf5l7j2m9NNRuyUVLabRjV5hIOcnI6jFBnLsBBT8FJTMZvYs1eWEE7gVnIgJUS2gE4SM1K4EpjjcLrVEZksytEggOIA9FJ5jen2UZLA4HNZr9ogPLC3o6K5LfN34cl9onS+z+dSBjCknJx7BRXv3sDr6jVAjj3FU22h07itMYhcrhw9zLgH8IH4VRh6UXcUR4syfvCEcVAPXx85PmhKR/CPxJparzmKboOjTt+vqqNua03GMRjPap+dDg61qJVG8Lu5O1b68uljiRnh569Qk8SOLQjsVdiNRSjOoZ1EbjpjpzpaXDcYlp0LqkMcafsv5qoiFwG3do0aBJdEmQoNJEOS4UnPRSgdgdutDsy+SaL690ZLxkOYCd2pjKp7tvBIeZaQ5g9UqJGR1O6d/WKLfOyzCx2AScCfNJq/pHZiTZMW6WmSy4ytSMNrCjkd4OPxoe9twWkNlOe0OjeCClFu8PX7jJM54BGoKShA30ICVYFLzm7SVrMgFPT4B7zTEdyaz0Newe+pKgJu4TuXlDCoTisuMpy34o7vZWnRzFwwHgsfaFPhdvBx9V5COy4nkR1bNzmeR78f8K99cBhqS06OHv7qb46Rrhq0+/UKta2lLTYVKBy2qQk+GCf5UOEG0V+GJEncAZu3Chd/H/zMo5+2PkKXqeucm6PqGqvB/Tox/1U/Oqwda1TU9S7uThW8vMXXN/pZ/Sbb3dm58xSs2oXodifv+n3SXbp8i1zGpsJzs5DRyhWAcbY5HblQFtSxNkYWOGRR5niO/Xa+Nz2pbTEplkpL2kJQ23ncqyCMZPcd8YFWxOJuk3UtPFEWkXBP1utl04eul0RJvLFxh3hedUgxFHWnbqjSNsDp3V1ic9VMVVFERCWlnK+nihfCyFrvkZKAVKVrAA5nzTQZRdhsm5yBGSU9LQW1KS4ClQOCFDBBpEixsUkCDmFGuXBM9tvsBEZtUtkiU0nRqQ3kqHgelaMVVGGjEMwsqailLiGHontRFxhu5PQLhBWlXYu7kf5Oo9fh40cgSlkjTolg50LXxSDUea2JXBgMsFx1GlTrnZL8VqKjjw3xmrXjjAuePrmqkSyuNhwF/oLIDxYIgdZLHZl9ZUp1STuRsBmkq0MBFtVobOMmE4tOCEQCPLY4/1U/MUtB1jU1VdS7uThXoF5ey5v9LH5+2/sL+YpObUL0GxNX/T7pBPdQlvlPH0f2JF7sfEMY4Dy0NIaUfsqypQz4ZSKs1uIFZe0KgwSxO4ZoHbJtw4T4g1qQpt+OvQ+yeS09UnwI5H1Gqi7Sm5I4quDW4Oh5JsixGbRP+toSNX1pIc8hd2/JMlvWSO5XnaPDSqqyksYXBIh5nAhf+0Z9pvb+1sccVkk6ionJOc++s7VMAALwXk791dZcvasDkf4a5crUG5yYKlriuKQFAhQIyD7KvHK+P5SgywRzCzgqgUSndJHhiho6ilRGRp26b1IAUEq9bwky45xv2qevjRYR8RqWqepd3JuzW+vMXSrxdBYuF2tUWStLSHStAcUkKwo8tj44Hto1OxhD3ObisFElRNCWiJ5bc2NvJKcWzdpLMN+PHafCilRUkAJxzJONgNznup809LhxhmSC3aNffA6U3V+VcY9lkMI4XWWezSUvSdH6So45pO2kdNup9tYKNjgS9gz4ckGr2lO4gYybc16Ba2bqp6+cSyCiKpRy5oHaPqAxhAx08O7FVmhhad3HGC7070SmrqsNxGUtbyTNw7HjyOH4ccsIUlCy6wkjcElQUPA4J5ViVrWiV8YGS2aSeRzBM5xJIzPorcqzIjpbUptIDiSkDrkb/EUm6ANAJCcZVOeSAdFYjWWK8068tSGmwvSMpzzA/E1ZkDHNxFDfVSNcGjNTRZoqI76pTR1MgBQaSMnxGaltOzPENFDquQluE681SkWtlgakIQ40sFTbiU4yO4joRVHwsbYjQorKh78ibFFF2i3+Y02wnWtGpt37Lh7vCimCLIAZnQpcVU2ZJ04KvBtUGQXVPspS22NSs9KHDCxxOIZBEmqJWgYTmVSukNu3XFlDQSlpS2yjYDmoDuom6Yx4sFDZnSQm55oxv3in1kJc4qt7816KplpxfZgnKBR6eZsTji4qs0ZeBbUKkp7iF+c5IdtsZaXG+ydbVGSC6nGMKV6W/rpjHShoaHnzS+7qcRJaFVdtK1OdqnhlYUTkoVOUpHyzv6zRG1bbW3n+qEaVxN93/srF2sMy4TQ9FKkMKACY7qCgR04HmDAKcDwxn11WKsjY2ztefNWkpJHOuNPRHOGmVQWIjU1h1PZDcaMjPs9lZFR06kyAZLXhIZStZfOyu32Qt95BjNurDW4w2dz/WKBK1znZDJHp3Rsb0isx5TrKzmO44y6NLjZSRgdD6966MPbkRkVLzG7MOzCtn82nsnyl1HoKUk5x/lOMg1ctdkQUPeMub6H3cKBWlcb8tHwta/yjbfTb0x0B8PGuIuMwuDwHZO98lNtxlqIWm25KyRlIWAAg9MY5VFsLbAEri7E65ICgHG9QQWVNIcUFPqAUrXjoB0qrQdCLc1JcBmHX5Kjcyu4S23Q0tASpJ0KSeQUCN+nfipOJz72Vw5jIy26vYpxZ1ivdTUcVLl6rBU4rJqVcLw5VVcsGuUhYFcuWa5cvVyqV5Xo1ysoVCgqYqVykPQqFKjXL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S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ortrait of Henri Matisse 1933 May 20.jpg"/>
          <p:cNvPicPr>
            <a:picLocks noChangeAspect="1" noChangeArrowheads="1"/>
          </p:cNvPicPr>
          <p:nvPr/>
        </p:nvPicPr>
        <p:blipFill>
          <a:blip r:embed="rId3" cstate="print"/>
          <a:srcRect/>
          <a:stretch>
            <a:fillRect/>
          </a:stretch>
        </p:blipFill>
        <p:spPr bwMode="auto">
          <a:xfrm>
            <a:off x="5076056" y="1601304"/>
            <a:ext cx="3816424" cy="4996048"/>
          </a:xfrm>
          <a:prstGeom prst="rect">
            <a:avLst/>
          </a:prstGeom>
          <a:noFill/>
        </p:spPr>
      </p:pic>
      <p:sp>
        <p:nvSpPr>
          <p:cNvPr id="5" name="Title 1"/>
          <p:cNvSpPr txBox="1">
            <a:spLocks/>
          </p:cNvSpPr>
          <p:nvPr/>
        </p:nvSpPr>
        <p:spPr>
          <a:xfrm>
            <a:off x="467544"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Bauhaus 93" pitchFamily="82" charset="0"/>
                <a:ea typeface="+mj-ea"/>
                <a:cs typeface="+mj-cs"/>
              </a:rPr>
              <a:t>HENRI MATISSE</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a:r>
            <a:br>
              <a:rPr kumimoji="0" lang="en-US" sz="4400" b="0" i="0" u="none" strike="noStrike" kern="1200" cap="none" spc="0" normalizeH="0" baseline="0" noProof="0" dirty="0" smtClean="0">
                <a:ln>
                  <a:noFill/>
                </a:ln>
                <a:solidFill>
                  <a:schemeClr val="bg1"/>
                </a:solidFill>
                <a:effectLst/>
                <a:uLnTx/>
                <a:uFillTx/>
                <a:latin typeface="+mj-lt"/>
                <a:ea typeface="+mj-ea"/>
                <a:cs typeface="+mj-cs"/>
              </a:rPr>
            </a:br>
            <a:r>
              <a:rPr kumimoji="0" lang="da-DK" sz="4400" b="0" i="0" u="none" strike="noStrike" kern="1200" cap="none" spc="0" normalizeH="0" baseline="0" noProof="0" dirty="0" smtClean="0">
                <a:ln>
                  <a:noFill/>
                </a:ln>
                <a:solidFill>
                  <a:schemeClr val="bg1"/>
                </a:solidFill>
                <a:effectLst/>
                <a:uLnTx/>
                <a:uFillTx/>
                <a:latin typeface="+mj-lt"/>
                <a:ea typeface="+mj-ea"/>
                <a:cs typeface="+mj-cs"/>
              </a:rPr>
              <a:t> </a:t>
            </a:r>
            <a:r>
              <a:rPr kumimoji="0" lang="da-DK" sz="2200" b="0" i="0" u="none" strike="noStrike" kern="1200" cap="none" spc="0" normalizeH="0" baseline="0" noProof="0" dirty="0" smtClean="0">
                <a:ln>
                  <a:noFill/>
                </a:ln>
                <a:solidFill>
                  <a:schemeClr val="bg1"/>
                </a:solidFill>
                <a:effectLst/>
                <a:uLnTx/>
                <a:uFillTx/>
                <a:latin typeface="+mj-lt"/>
                <a:ea typeface="+mj-ea"/>
                <a:cs typeface="+mj-cs"/>
              </a:rPr>
              <a:t>(31 December 1869 – 3 November 1954)</a:t>
            </a:r>
            <a:endParaRPr kumimoji="0" lang="en-SG" sz="2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Box 6"/>
          <p:cNvSpPr txBox="1"/>
          <p:nvPr/>
        </p:nvSpPr>
        <p:spPr>
          <a:xfrm>
            <a:off x="611560" y="1340768"/>
            <a:ext cx="4176464" cy="6001643"/>
          </a:xfrm>
          <a:prstGeom prst="rect">
            <a:avLst/>
          </a:prstGeom>
          <a:noFill/>
        </p:spPr>
        <p:txBody>
          <a:bodyPr wrap="square" rtlCol="0">
            <a:spAutoFit/>
          </a:bodyPr>
          <a:lstStyle/>
          <a:p>
            <a:pPr>
              <a:buFont typeface="Arial" pitchFamily="34" charset="0"/>
              <a:buChar char="•"/>
            </a:pPr>
            <a:r>
              <a:rPr lang="en-US" sz="3200" dirty="0" smtClean="0"/>
              <a:t>French painter, printmaker, sculptor &amp; draughtsman</a:t>
            </a:r>
          </a:p>
          <a:p>
            <a:endParaRPr lang="en-US" sz="3200" dirty="0" smtClean="0"/>
          </a:p>
          <a:p>
            <a:pPr>
              <a:buFont typeface="Arial" pitchFamily="34" charset="0"/>
              <a:buChar char="•"/>
            </a:pPr>
            <a:r>
              <a:rPr lang="en-US" sz="3200" dirty="0" smtClean="0"/>
              <a:t>  Fauvist (1900-1910), &amp; abstract impressionist artist</a:t>
            </a:r>
          </a:p>
          <a:p>
            <a:endParaRPr lang="en-US" sz="3200" dirty="0" smtClean="0"/>
          </a:p>
          <a:p>
            <a:pPr>
              <a:buFont typeface="Arial" pitchFamily="34" charset="0"/>
              <a:buChar char="•"/>
            </a:pPr>
            <a:r>
              <a:rPr lang="en-US" sz="3200" dirty="0" smtClean="0"/>
              <a:t>Inspired by Islamic Art, Japanese prints and  African sculptures</a:t>
            </a:r>
          </a:p>
          <a:p>
            <a:pPr>
              <a:buFont typeface="Arial" pitchFamily="34" charset="0"/>
              <a:buChar char="•"/>
            </a:pPr>
            <a:endParaRPr lang="en-SG"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08"/>
            <a:ext cx="6696744" cy="1143000"/>
          </a:xfrm>
        </p:spPr>
        <p:txBody>
          <a:bodyPr/>
          <a:lstStyle/>
          <a:p>
            <a:r>
              <a:rPr lang="en-SG" dirty="0" smtClean="0"/>
              <a:t>Video Time!</a:t>
            </a:r>
            <a:endParaRPr lang="en-SG" dirty="0"/>
          </a:p>
        </p:txBody>
      </p:sp>
      <p:pic>
        <p:nvPicPr>
          <p:cNvPr id="4" name="footage_of_henri_matisse_making_a_paper_cut_ou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15616" y="1052736"/>
            <a:ext cx="6984776" cy="5239042"/>
          </a:xfrm>
        </p:spPr>
      </p:pic>
      <p:sp>
        <p:nvSpPr>
          <p:cNvPr id="5" name="TextBox 4"/>
          <p:cNvSpPr txBox="1"/>
          <p:nvPr/>
        </p:nvSpPr>
        <p:spPr>
          <a:xfrm>
            <a:off x="5292080" y="264454"/>
            <a:ext cx="2808312" cy="646331"/>
          </a:xfrm>
          <a:prstGeom prst="rect">
            <a:avLst/>
          </a:prstGeom>
          <a:noFill/>
        </p:spPr>
        <p:txBody>
          <a:bodyPr wrap="square" rtlCol="0">
            <a:spAutoFit/>
          </a:bodyPr>
          <a:lstStyle/>
          <a:p>
            <a:r>
              <a:rPr lang="en-SG" dirty="0" smtClean="0"/>
              <a:t>Do observe how Henri Matisse create his artwork.</a:t>
            </a:r>
            <a:endParaRPr lang="en-SG" dirty="0"/>
          </a:p>
        </p:txBody>
      </p:sp>
    </p:spTree>
    <p:extLst>
      <p:ext uri="{BB962C8B-B14F-4D97-AF65-F5344CB8AC3E}">
        <p14:creationId xmlns:p14="http://schemas.microsoft.com/office/powerpoint/2010/main" val="3934087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183373"/>
            <a:ext cx="8352928" cy="3477875"/>
          </a:xfrm>
          <a:prstGeom prst="rect">
            <a:avLst/>
          </a:prstGeom>
          <a:noFill/>
        </p:spPr>
        <p:txBody>
          <a:bodyPr wrap="square" rtlCol="0">
            <a:spAutoFit/>
          </a:bodyPr>
          <a:lstStyle/>
          <a:p>
            <a:pPr algn="ctr"/>
            <a:r>
              <a:rPr lang="en-SG" sz="4400" dirty="0" smtClean="0"/>
              <a:t>Art that does not attempt to represent the external, recognizable reality but seeks to achieve its effect using shapes, forms, colours, and textures.</a:t>
            </a:r>
            <a:endParaRPr lang="en-SG" sz="4400" dirty="0"/>
          </a:p>
        </p:txBody>
      </p:sp>
      <p:sp>
        <p:nvSpPr>
          <p:cNvPr id="5" name="TextBox 4"/>
          <p:cNvSpPr txBox="1"/>
          <p:nvPr/>
        </p:nvSpPr>
        <p:spPr>
          <a:xfrm>
            <a:off x="323528" y="476672"/>
            <a:ext cx="8136904" cy="830997"/>
          </a:xfrm>
          <a:prstGeom prst="rect">
            <a:avLst/>
          </a:prstGeom>
          <a:noFill/>
        </p:spPr>
        <p:txBody>
          <a:bodyPr wrap="square" rtlCol="0">
            <a:spAutoFit/>
          </a:bodyPr>
          <a:lstStyle/>
          <a:p>
            <a:pPr algn="ctr"/>
            <a:r>
              <a:rPr lang="en-US" sz="4800" dirty="0" smtClean="0">
                <a:solidFill>
                  <a:srgbClr val="FFFF00"/>
                </a:solidFill>
                <a:latin typeface="Bauhaus 93" pitchFamily="82" charset="0"/>
              </a:rPr>
              <a:t>WHAT IS ABSTRACT ART?</a:t>
            </a:r>
            <a:endParaRPr lang="en-SG" sz="4800" dirty="0">
              <a:solidFill>
                <a:srgbClr val="FFFF00"/>
              </a:solidFill>
              <a:latin typeface="Bauhaus 93"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liticalpoetry.info/matisse-henri-der-sturz-des-ikarus-2200106.jpg"/>
          <p:cNvPicPr>
            <a:picLocks noChangeAspect="1" noChangeArrowheads="1"/>
          </p:cNvPicPr>
          <p:nvPr/>
        </p:nvPicPr>
        <p:blipFill>
          <a:blip r:embed="rId2" cstate="print"/>
          <a:srcRect/>
          <a:stretch>
            <a:fillRect/>
          </a:stretch>
        </p:blipFill>
        <p:spPr bwMode="auto">
          <a:xfrm>
            <a:off x="5220072" y="1052736"/>
            <a:ext cx="3384142" cy="4976680"/>
          </a:xfrm>
          <a:prstGeom prst="rect">
            <a:avLst/>
          </a:prstGeom>
          <a:noFill/>
        </p:spPr>
      </p:pic>
      <p:sp>
        <p:nvSpPr>
          <p:cNvPr id="3" name="Rectangle 2"/>
          <p:cNvSpPr/>
          <p:nvPr/>
        </p:nvSpPr>
        <p:spPr>
          <a:xfrm>
            <a:off x="5220072" y="6021288"/>
            <a:ext cx="4392488" cy="1569660"/>
          </a:xfrm>
          <a:prstGeom prst="rect">
            <a:avLst/>
          </a:prstGeom>
        </p:spPr>
        <p:txBody>
          <a:bodyPr wrap="square">
            <a:spAutoFit/>
          </a:bodyPr>
          <a:lstStyle/>
          <a:p>
            <a:r>
              <a:rPr lang="en-SG" sz="2000" i="1" dirty="0" smtClean="0">
                <a:solidFill>
                  <a:schemeClr val="bg1"/>
                </a:solidFill>
              </a:rPr>
              <a:t>The Fall of </a:t>
            </a:r>
            <a:r>
              <a:rPr lang="en-SG" sz="2000" i="1" dirty="0" err="1" smtClean="0">
                <a:solidFill>
                  <a:schemeClr val="bg1"/>
                </a:solidFill>
              </a:rPr>
              <a:t>Icarus</a:t>
            </a:r>
            <a:r>
              <a:rPr lang="en-SG" sz="2000" i="1" dirty="0" smtClean="0">
                <a:solidFill>
                  <a:schemeClr val="bg1"/>
                </a:solidFill>
              </a:rPr>
              <a:t>, </a:t>
            </a:r>
            <a:r>
              <a:rPr lang="en-SG" sz="2000" dirty="0" smtClean="0">
                <a:solidFill>
                  <a:schemeClr val="bg1"/>
                </a:solidFill>
              </a:rPr>
              <a:t>1947, from </a:t>
            </a:r>
            <a:r>
              <a:rPr lang="en-SG" sz="2000" i="1" dirty="0" smtClean="0">
                <a:solidFill>
                  <a:schemeClr val="bg1"/>
                </a:solidFill>
              </a:rPr>
              <a:t>Jazz</a:t>
            </a:r>
            <a:r>
              <a:rPr lang="en-SG" sz="2000" dirty="0" smtClean="0">
                <a:solidFill>
                  <a:schemeClr val="bg1"/>
                </a:solidFill>
              </a:rPr>
              <a:t>,</a:t>
            </a:r>
          </a:p>
          <a:p>
            <a:r>
              <a:rPr lang="en-SG" sz="2000" dirty="0" smtClean="0">
                <a:solidFill>
                  <a:schemeClr val="bg1"/>
                </a:solidFill>
              </a:rPr>
              <a:t> Henri Matisse.</a:t>
            </a:r>
          </a:p>
          <a:p>
            <a:endParaRPr lang="en-SG" sz="2000" dirty="0" smtClean="0">
              <a:solidFill>
                <a:schemeClr val="bg1"/>
              </a:solidFill>
            </a:endParaRPr>
          </a:p>
          <a:p>
            <a:endParaRPr lang="en-SG" sz="3600" dirty="0">
              <a:solidFill>
                <a:schemeClr val="bg1"/>
              </a:solidFill>
            </a:endParaRPr>
          </a:p>
        </p:txBody>
      </p:sp>
      <p:pic>
        <p:nvPicPr>
          <p:cNvPr id="1028" name="Picture 4" descr="icarus flying close to the sun"/>
          <p:cNvPicPr>
            <a:picLocks noChangeAspect="1" noChangeArrowheads="1"/>
          </p:cNvPicPr>
          <p:nvPr/>
        </p:nvPicPr>
        <p:blipFill>
          <a:blip r:embed="rId3" cstate="print"/>
          <a:srcRect/>
          <a:stretch>
            <a:fillRect/>
          </a:stretch>
        </p:blipFill>
        <p:spPr bwMode="auto">
          <a:xfrm>
            <a:off x="323528" y="1124744"/>
            <a:ext cx="4361716" cy="3960440"/>
          </a:xfrm>
          <a:prstGeom prst="rect">
            <a:avLst/>
          </a:prstGeom>
          <a:noFill/>
        </p:spPr>
      </p:pic>
      <p:sp>
        <p:nvSpPr>
          <p:cNvPr id="5" name="TextBox 4"/>
          <p:cNvSpPr txBox="1"/>
          <p:nvPr/>
        </p:nvSpPr>
        <p:spPr>
          <a:xfrm>
            <a:off x="467544" y="5301208"/>
            <a:ext cx="3960440" cy="923330"/>
          </a:xfrm>
          <a:prstGeom prst="rect">
            <a:avLst/>
          </a:prstGeom>
          <a:noFill/>
        </p:spPr>
        <p:txBody>
          <a:bodyPr wrap="square" rtlCol="0">
            <a:spAutoFit/>
          </a:bodyPr>
          <a:lstStyle/>
          <a:p>
            <a:pPr algn="ctr"/>
            <a:r>
              <a:rPr lang="en-US" dirty="0" smtClean="0">
                <a:solidFill>
                  <a:schemeClr val="bg1"/>
                </a:solidFill>
              </a:rPr>
              <a:t>The legend of </a:t>
            </a:r>
            <a:r>
              <a:rPr lang="en-US" dirty="0" err="1" smtClean="0">
                <a:solidFill>
                  <a:schemeClr val="bg1"/>
                </a:solidFill>
              </a:rPr>
              <a:t>Icarus</a:t>
            </a:r>
            <a:r>
              <a:rPr lang="en-US" dirty="0" smtClean="0">
                <a:solidFill>
                  <a:schemeClr val="bg1"/>
                </a:solidFill>
              </a:rPr>
              <a:t>, the boy who flew too close to the sun. and plunged to his death.</a:t>
            </a:r>
            <a:endParaRPr lang="en-SG" dirty="0">
              <a:solidFill>
                <a:schemeClr val="bg1"/>
              </a:solidFill>
            </a:endParaRPr>
          </a:p>
        </p:txBody>
      </p:sp>
      <p:sp>
        <p:nvSpPr>
          <p:cNvPr id="6" name="TextBox 5"/>
          <p:cNvSpPr txBox="1"/>
          <p:nvPr/>
        </p:nvSpPr>
        <p:spPr>
          <a:xfrm>
            <a:off x="323528" y="332656"/>
            <a:ext cx="4320480" cy="646331"/>
          </a:xfrm>
          <a:prstGeom prst="rect">
            <a:avLst/>
          </a:prstGeom>
          <a:noFill/>
        </p:spPr>
        <p:txBody>
          <a:bodyPr wrap="square" rtlCol="0">
            <a:spAutoFit/>
          </a:bodyPr>
          <a:lstStyle/>
          <a:p>
            <a:pPr algn="ctr"/>
            <a:r>
              <a:rPr lang="en-US" sz="3600" dirty="0" smtClean="0">
                <a:solidFill>
                  <a:srgbClr val="FFFF00"/>
                </a:solidFill>
              </a:rPr>
              <a:t>REPRESENTATIONAL</a:t>
            </a:r>
            <a:endParaRPr lang="en-SG" sz="3600" dirty="0">
              <a:solidFill>
                <a:srgbClr val="FFFF00"/>
              </a:solidFill>
            </a:endParaRPr>
          </a:p>
        </p:txBody>
      </p:sp>
      <p:sp>
        <p:nvSpPr>
          <p:cNvPr id="7" name="TextBox 6"/>
          <p:cNvSpPr txBox="1"/>
          <p:nvPr/>
        </p:nvSpPr>
        <p:spPr>
          <a:xfrm>
            <a:off x="4788024" y="260648"/>
            <a:ext cx="4320480" cy="646331"/>
          </a:xfrm>
          <a:prstGeom prst="rect">
            <a:avLst/>
          </a:prstGeom>
          <a:noFill/>
        </p:spPr>
        <p:txBody>
          <a:bodyPr wrap="square" rtlCol="0">
            <a:spAutoFit/>
          </a:bodyPr>
          <a:lstStyle/>
          <a:p>
            <a:pPr algn="ctr"/>
            <a:r>
              <a:rPr lang="en-US" sz="3600" dirty="0" smtClean="0">
                <a:solidFill>
                  <a:srgbClr val="FFFF00"/>
                </a:solidFill>
              </a:rPr>
              <a:t>ABSTRACT</a:t>
            </a:r>
            <a:endParaRPr lang="en-SG" sz="36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2656"/>
            <a:ext cx="9144000" cy="10081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a:xfrm>
            <a:off x="457200" y="197768"/>
            <a:ext cx="8229600" cy="1143000"/>
          </a:xfrm>
        </p:spPr>
        <p:txBody>
          <a:bodyPr>
            <a:normAutofit/>
          </a:bodyPr>
          <a:lstStyle/>
          <a:p>
            <a:r>
              <a:rPr lang="en-US" sz="4800" dirty="0" smtClean="0">
                <a:solidFill>
                  <a:schemeClr val="bg1"/>
                </a:solidFill>
                <a:latin typeface="Bauhaus 93" pitchFamily="82" charset="0"/>
              </a:rPr>
              <a:t>What is Composition in Art?</a:t>
            </a:r>
            <a:endParaRPr lang="en-SG" sz="4800" dirty="0">
              <a:solidFill>
                <a:schemeClr val="bg1"/>
              </a:solidFill>
              <a:latin typeface="Bauhaus 93" pitchFamily="82" charset="0"/>
            </a:endParaRPr>
          </a:p>
        </p:txBody>
      </p:sp>
      <p:sp>
        <p:nvSpPr>
          <p:cNvPr id="4" name="Rectangle 3"/>
          <p:cNvSpPr/>
          <p:nvPr/>
        </p:nvSpPr>
        <p:spPr>
          <a:xfrm>
            <a:off x="755576" y="1772816"/>
            <a:ext cx="7632848" cy="4031873"/>
          </a:xfrm>
          <a:prstGeom prst="rect">
            <a:avLst/>
          </a:prstGeom>
        </p:spPr>
        <p:txBody>
          <a:bodyPr wrap="square">
            <a:spAutoFit/>
          </a:bodyPr>
          <a:lstStyle/>
          <a:p>
            <a:pPr algn="ctr"/>
            <a:r>
              <a:rPr lang="en-SG" sz="3200" dirty="0" smtClean="0"/>
              <a:t>Composition in Art refers to the </a:t>
            </a:r>
            <a:r>
              <a:rPr lang="en-SG" sz="3200" b="1" u="sng" dirty="0" smtClean="0"/>
              <a:t>arrangements</a:t>
            </a:r>
            <a:r>
              <a:rPr lang="en-SG" sz="3200" dirty="0" smtClean="0"/>
              <a:t> of the elements in or the subject matter of a painting or photograph.</a:t>
            </a:r>
          </a:p>
          <a:p>
            <a:pPr algn="ctr"/>
            <a:endParaRPr lang="en-SG" sz="3200" dirty="0" smtClean="0"/>
          </a:p>
          <a:p>
            <a:pPr algn="ctr"/>
            <a:r>
              <a:rPr lang="en-SG" sz="3200" dirty="0" smtClean="0"/>
              <a:t> A successful composition draws in the viewer and pulls their eye across the whole artwork. The composition finally settles on the main subject. </a:t>
            </a:r>
            <a:endParaRPr lang="en-SG"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le:Jazz Henri Matisse.JPG"/>
          <p:cNvPicPr>
            <a:picLocks noChangeAspect="1" noChangeArrowheads="1"/>
          </p:cNvPicPr>
          <p:nvPr/>
        </p:nvPicPr>
        <p:blipFill>
          <a:blip r:embed="rId3" cstate="print"/>
          <a:srcRect r="52080"/>
          <a:stretch>
            <a:fillRect/>
          </a:stretch>
        </p:blipFill>
        <p:spPr bwMode="auto">
          <a:xfrm>
            <a:off x="539552" y="404664"/>
            <a:ext cx="3744416" cy="5040560"/>
          </a:xfrm>
          <a:prstGeom prst="rect">
            <a:avLst/>
          </a:prstGeom>
          <a:noFill/>
        </p:spPr>
      </p:pic>
      <p:sp>
        <p:nvSpPr>
          <p:cNvPr id="3" name="Rectangle 2"/>
          <p:cNvSpPr/>
          <p:nvPr/>
        </p:nvSpPr>
        <p:spPr>
          <a:xfrm>
            <a:off x="323528" y="5517232"/>
            <a:ext cx="4176464" cy="1200329"/>
          </a:xfrm>
          <a:prstGeom prst="rect">
            <a:avLst/>
          </a:prstGeom>
        </p:spPr>
        <p:txBody>
          <a:bodyPr wrap="square">
            <a:spAutoFit/>
          </a:bodyPr>
          <a:lstStyle/>
          <a:p>
            <a:pPr algn="ctr"/>
            <a:r>
              <a:rPr lang="en-SG" b="1" i="1" dirty="0" smtClean="0">
                <a:solidFill>
                  <a:schemeClr val="bg1"/>
                </a:solidFill>
              </a:rPr>
              <a:t>Le Clown, from Jazz</a:t>
            </a:r>
            <a:r>
              <a:rPr lang="en-SG" dirty="0" smtClean="0">
                <a:solidFill>
                  <a:schemeClr val="bg1"/>
                </a:solidFill>
              </a:rPr>
              <a:t> (1947) .</a:t>
            </a:r>
          </a:p>
          <a:p>
            <a:pPr algn="ctr"/>
            <a:r>
              <a:rPr lang="en-SG" i="1" dirty="0" smtClean="0">
                <a:solidFill>
                  <a:schemeClr val="bg1"/>
                </a:solidFill>
              </a:rPr>
              <a:t> Jazz </a:t>
            </a:r>
            <a:r>
              <a:rPr lang="en-SG" dirty="0" smtClean="0">
                <a:solidFill>
                  <a:schemeClr val="bg1"/>
                </a:solidFill>
              </a:rPr>
              <a:t>is an artist's  book of about one hundred prints based on paper </a:t>
            </a:r>
            <a:r>
              <a:rPr lang="en-SG" dirty="0" err="1" smtClean="0">
                <a:solidFill>
                  <a:schemeClr val="bg1"/>
                </a:solidFill>
              </a:rPr>
              <a:t>cutouts</a:t>
            </a:r>
            <a:r>
              <a:rPr lang="en-SG" dirty="0" smtClean="0">
                <a:solidFill>
                  <a:schemeClr val="bg1"/>
                </a:solidFill>
              </a:rPr>
              <a:t> by Henri Matisse.</a:t>
            </a:r>
            <a:endParaRPr lang="en-SG" dirty="0">
              <a:solidFill>
                <a:schemeClr val="bg1"/>
              </a:solidFill>
            </a:endParaRPr>
          </a:p>
        </p:txBody>
      </p:sp>
      <p:pic>
        <p:nvPicPr>
          <p:cNvPr id="4" name="Picture 6" descr="http://www.wmofa.com/gallery/Matisse,_Henri/The_Sword_Swallower_(Jazz_Plate_XIII).jpg"/>
          <p:cNvPicPr>
            <a:picLocks noChangeAspect="1" noChangeArrowheads="1"/>
          </p:cNvPicPr>
          <p:nvPr/>
        </p:nvPicPr>
        <p:blipFill>
          <a:blip r:embed="rId4" cstate="print"/>
          <a:srcRect/>
          <a:stretch>
            <a:fillRect/>
          </a:stretch>
        </p:blipFill>
        <p:spPr bwMode="auto">
          <a:xfrm>
            <a:off x="4572000" y="332656"/>
            <a:ext cx="4320480" cy="5680632"/>
          </a:xfrm>
          <a:prstGeom prst="rect">
            <a:avLst/>
          </a:prstGeom>
          <a:noFill/>
        </p:spPr>
      </p:pic>
      <p:sp>
        <p:nvSpPr>
          <p:cNvPr id="5" name="TextBox 4"/>
          <p:cNvSpPr txBox="1"/>
          <p:nvPr/>
        </p:nvSpPr>
        <p:spPr>
          <a:xfrm>
            <a:off x="5076056" y="5949280"/>
            <a:ext cx="3672408" cy="369332"/>
          </a:xfrm>
          <a:prstGeom prst="rect">
            <a:avLst/>
          </a:prstGeom>
          <a:noFill/>
        </p:spPr>
        <p:txBody>
          <a:bodyPr wrap="square" rtlCol="0">
            <a:spAutoFit/>
          </a:bodyPr>
          <a:lstStyle/>
          <a:p>
            <a:r>
              <a:rPr lang="en-US" dirty="0" smtClean="0">
                <a:solidFill>
                  <a:schemeClr val="bg1"/>
                </a:solidFill>
              </a:rPr>
              <a:t>The Sword Swallower, 1947, Jazz.</a:t>
            </a:r>
            <a:endParaRPr lang="en-SG"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user\Desktop\P6 LESSON PLANS CUTOUTS\POLINESIA, THE SKY.jpg"/>
          <p:cNvPicPr>
            <a:picLocks noChangeAspect="1" noChangeArrowheads="1"/>
          </p:cNvPicPr>
          <p:nvPr/>
        </p:nvPicPr>
        <p:blipFill>
          <a:blip r:embed="rId2" cstate="print">
            <a:lum bright="-10000" contrast="20000"/>
          </a:blip>
          <a:srcRect/>
          <a:stretch>
            <a:fillRect/>
          </a:stretch>
        </p:blipFill>
        <p:spPr bwMode="auto">
          <a:xfrm>
            <a:off x="400828" y="332656"/>
            <a:ext cx="8419644" cy="5400600"/>
          </a:xfrm>
          <a:prstGeom prst="rect">
            <a:avLst/>
          </a:prstGeom>
          <a:noFill/>
        </p:spPr>
      </p:pic>
      <p:sp>
        <p:nvSpPr>
          <p:cNvPr id="3" name="Rectangle 2"/>
          <p:cNvSpPr/>
          <p:nvPr/>
        </p:nvSpPr>
        <p:spPr>
          <a:xfrm>
            <a:off x="2267744" y="5818038"/>
            <a:ext cx="4572000" cy="646331"/>
          </a:xfrm>
          <a:prstGeom prst="rect">
            <a:avLst/>
          </a:prstGeom>
        </p:spPr>
        <p:txBody>
          <a:bodyPr>
            <a:spAutoFit/>
          </a:bodyPr>
          <a:lstStyle/>
          <a:p>
            <a:pPr algn="ctr" fontAlgn="t"/>
            <a:r>
              <a:rPr lang="en-SG" b="1" dirty="0" smtClean="0">
                <a:solidFill>
                  <a:schemeClr val="bg1"/>
                </a:solidFill>
              </a:rPr>
              <a:t>Polinesia, The Sky  (1946)</a:t>
            </a:r>
          </a:p>
          <a:p>
            <a:pPr algn="ctr" fontAlgn="t"/>
            <a:r>
              <a:rPr lang="en-SG" b="1" dirty="0" smtClean="0">
                <a:solidFill>
                  <a:schemeClr val="bg1"/>
                </a:solidFill>
              </a:rPr>
              <a:t>Dimensions: </a:t>
            </a:r>
            <a:r>
              <a:rPr lang="en-SG" dirty="0" smtClean="0">
                <a:solidFill>
                  <a:schemeClr val="bg1"/>
                </a:solidFill>
              </a:rPr>
              <a:t>196 x 312 cm</a:t>
            </a:r>
            <a:endParaRPr lang="en-SG" b="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587</Words>
  <Application>Microsoft Office PowerPoint</Application>
  <PresentationFormat>On-screen Show (4:3)</PresentationFormat>
  <Paragraphs>92</Paragraphs>
  <Slides>13</Slides>
  <Notes>7</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HENRI MATISSE  (31 December 1869 – 3 November 1954)</vt:lpstr>
      <vt:lpstr>PowerPoint Presentation</vt:lpstr>
      <vt:lpstr>Video Time!</vt:lpstr>
      <vt:lpstr>PowerPoint Presentation</vt:lpstr>
      <vt:lpstr>PowerPoint Presentation</vt:lpstr>
      <vt:lpstr>What is Composition in Art?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HENRI MATISSE  (31 December 1869 – 3 November 1954)</dc:title>
  <dc:creator>user</dc:creator>
  <cp:lastModifiedBy>MOE</cp:lastModifiedBy>
  <cp:revision>100</cp:revision>
  <dcterms:created xsi:type="dcterms:W3CDTF">2013-07-08T11:16:37Z</dcterms:created>
  <dcterms:modified xsi:type="dcterms:W3CDTF">2015-02-01T13:00:24Z</dcterms:modified>
</cp:coreProperties>
</file>